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56" r:id="rId2"/>
    <p:sldId id="1144" r:id="rId3"/>
    <p:sldId id="1145" r:id="rId4"/>
    <p:sldId id="1146" r:id="rId5"/>
    <p:sldId id="1147" r:id="rId6"/>
    <p:sldId id="1148" r:id="rId7"/>
    <p:sldId id="1149" r:id="rId8"/>
    <p:sldId id="1150" r:id="rId9"/>
    <p:sldId id="1151" r:id="rId10"/>
    <p:sldId id="1152" r:id="rId11"/>
    <p:sldId id="1153" r:id="rId12"/>
    <p:sldId id="1154" r:id="rId13"/>
    <p:sldId id="1155" r:id="rId14"/>
    <p:sldId id="1156" r:id="rId15"/>
    <p:sldId id="1157" r:id="rId16"/>
    <p:sldId id="1158" r:id="rId17"/>
    <p:sldId id="1159" r:id="rId18"/>
    <p:sldId id="1084" r:id="rId19"/>
    <p:sldId id="1085" r:id="rId20"/>
    <p:sldId id="1039" r:id="rId21"/>
    <p:sldId id="1040" r:id="rId22"/>
    <p:sldId id="1160" r:id="rId23"/>
    <p:sldId id="1161" r:id="rId24"/>
    <p:sldId id="1162" r:id="rId25"/>
    <p:sldId id="1163" r:id="rId26"/>
    <p:sldId id="1164" r:id="rId27"/>
    <p:sldId id="938" r:id="rId28"/>
    <p:sldId id="1165" r:id="rId29"/>
    <p:sldId id="1166" r:id="rId30"/>
    <p:sldId id="1167" r:id="rId31"/>
    <p:sldId id="1120" r:id="rId32"/>
    <p:sldId id="1168" r:id="rId33"/>
    <p:sldId id="1124" r:id="rId34"/>
    <p:sldId id="1127" r:id="rId35"/>
    <p:sldId id="1108" r:id="rId36"/>
    <p:sldId id="1104" r:id="rId37"/>
    <p:sldId id="1109" r:id="rId38"/>
    <p:sldId id="1170" r:id="rId39"/>
    <p:sldId id="1115" r:id="rId40"/>
    <p:sldId id="1136" r:id="rId41"/>
    <p:sldId id="1137" r:id="rId42"/>
    <p:sldId id="1138" r:id="rId43"/>
    <p:sldId id="1139" r:id="rId44"/>
    <p:sldId id="1116" r:id="rId45"/>
    <p:sldId id="1140" r:id="rId46"/>
    <p:sldId id="1141" r:id="rId47"/>
    <p:sldId id="1142" r:id="rId48"/>
    <p:sldId id="1143" r:id="rId49"/>
    <p:sldId id="1117" r:id="rId50"/>
    <p:sldId id="1118" r:id="rId51"/>
    <p:sldId id="1169" r:id="rId52"/>
    <p:sldId id="1134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FB660-6E96-4438-BF31-D21D3C942D8B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D2EBCB-C203-471E-9C4B-4267F70AC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926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B02BE-E538-48C0-9C26-0F1D0531549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917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B02BE-E538-48C0-9C26-0F1D0531549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018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E89F5-7B9F-4942-9194-BDAE7D2F55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6343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019C3D-6B82-4E75-BE86-B5F12C29B0BC}" type="slidenum">
              <a:rPr lang="en-US"/>
              <a:pPr/>
              <a:t>6</a:t>
            </a:fld>
            <a:endParaRPr lang="en-US"/>
          </a:p>
        </p:txBody>
      </p:sp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/>
        <p:txBody>
          <a:bodyPr lIns="91435" tIns="45718" rIns="91435" bIns="45718"/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1741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b"/>
          <a:lstStyle/>
          <a:p>
            <a:pPr algn="r"/>
            <a:fld id="{EE72BD70-AA47-46F1-A967-6419C9EC115B}" type="slidenum">
              <a:rPr lang="en-US" sz="1200" b="0">
                <a:solidFill>
                  <a:schemeClr val="tx1"/>
                </a:solidFill>
              </a:rPr>
              <a:pPr algn="r"/>
              <a:t>6</a:t>
            </a:fld>
            <a:endParaRPr lang="en-US" sz="12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758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CAFCA-98AF-4859-B67C-455DBEB8AE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C074A1-648B-491E-928A-41A7F7D6A5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A6414-D23C-4ECE-A57E-F8602E0ED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3D850-66DE-4CCA-9975-4C3AB46ED998}" type="datetime1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DD1244-EB7D-4723-A732-B9A6AABE1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252404-068E-456D-B547-A28826386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301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FCB1A-30C7-4F3F-AA3F-CF5921701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4AB103-FB34-4900-BF11-981AE1544B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0321C4-C2EE-4317-B65D-179CD7701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8B13E-BDEE-44B1-92FA-95651EE11CF8}" type="datetime1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FDC62-C23D-4326-ADD6-1941180E6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EA716B-0233-49A5-9680-4A875857C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426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AF438A-8452-4054-8237-ED84D7B367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C1D530-4E9F-4A57-BFC4-99ABE9AF1C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0C21A2-8C68-4DDE-B15E-5E256AF36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6A02B-782D-425E-9D48-6AF0C67AF14A}" type="datetime1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A3E640-5917-438B-8634-23297BA76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DB9B7-DF96-4D8A-A607-DF6140951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116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62996-D47A-4F9E-8422-831811800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7927-CFF9-444A-BA93-A78F9E9A38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2E45E-2DA1-4AA9-8CFB-6EA0A2B10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C757D-CD66-4DDE-8F99-E20B80BC553C}" type="datetime1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512415-91C2-4273-A700-AEDA3331A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EF4578-73C6-4ED8-A9E0-2E1854BED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435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BB605-11CF-4E1B-86E2-506857A5F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C3EDBF-38F1-4C68-A700-DA8199149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4B976B-6938-4EFF-A1C0-22EADB851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4BC0E-97DE-47B8-97B6-83A615FE3911}" type="datetime1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C7710E-3FAB-4271-8817-41E1E7C91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EF5DD-5411-43CF-97DB-E18230935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305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AD32F-5B7B-40BA-A1C6-54ABA62E7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17284D-4938-4A2E-8884-1EBFD7A1FC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B8AB63-985C-4AA0-9E59-DED644613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E4860F-FCCE-4C42-A1F8-FE3301246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2D7A1-81C6-444A-9CD0-23D51999CD32}" type="datetime1">
              <a:rPr lang="en-US" smtClean="0"/>
              <a:t>4/10/2020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535E83-E769-4343-A5BE-4E8D1472A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B5A7CA-8F26-43BF-9BB5-96B74DDBE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670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18BA6-4478-4255-9AC4-A5230BA76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F4FFA2-C68E-49E2-B2B9-F6EEA1965E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1BC9DB-2151-46D0-A321-07B4CE6A84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685A9E-6F93-4845-95B8-7403CB335A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257185-A368-435A-80CA-03B8ADD818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49DF5B-45A7-4E03-AFDB-3AE6F3ADE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5173-48F1-4F8B-80DD-CF974B1694D3}" type="datetime1">
              <a:rPr lang="en-US" smtClean="0"/>
              <a:t>4/10/2020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45B385-5F93-429E-83DB-39E0B2145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BDBD1B-2B9B-4AE4-9FA5-DF01D3F74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983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D52D4-D86F-42FF-B4FF-A79ECB8A7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352FE9-2398-4D8D-9AC3-A23FA79D9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EC39E-B340-413F-8F58-A4FF8F9EDB02}" type="datetime1">
              <a:rPr lang="en-US" smtClean="0"/>
              <a:t>4/10/2020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527D71-FD15-4E0D-B4FE-8FA2EEA80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545ACA-78D4-4DCF-96A8-5D5201264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034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FC6405-A6C2-4F2D-B253-C62985B60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AE58A-F7A1-47FC-B59B-4C59D1C54A64}" type="datetime1">
              <a:rPr lang="en-US" smtClean="0"/>
              <a:t>4/10/2020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AA41B2-C8FF-4BC4-A636-38E00484A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E868A1-F7E4-4C7C-A12F-0F494EE91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102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87B10-BCD5-45F9-ADAD-034C95729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15B85-B1C8-4BBE-9F63-462C4446A5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05BB05-ED92-4121-8A4C-9CB4E331F6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86BA59-F403-441F-BF9F-F2C5F84EA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2C06-6F75-4BED-A479-17D809AD29A4}" type="datetime1">
              <a:rPr lang="en-US" smtClean="0"/>
              <a:t>4/10/2020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AB0F79-B31B-4281-B31E-42640C18E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C4CCF-0BA1-4169-991C-BC218DDAB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87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F815F-6A02-42DD-9A95-35FFA20DD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C3176-4BCA-4E96-A37D-458474256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6381F5-ABEB-4E1B-9955-F8C3744C16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06322D-E7BD-4587-8ABF-A91AE4C2E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44139-8087-47A5-A880-B634D1066399}" type="datetime1">
              <a:rPr lang="en-US" smtClean="0"/>
              <a:t>4/10/2020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682B71-04BE-4068-887F-6C91F13F1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9E7736-9618-489C-ACB5-17BE405AC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85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452CAE-7B58-47D4-8A39-DDAC416A8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1635DF-E694-4A8E-8446-C122A1BB4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4B3A0-728D-4506-9115-1910FCC09D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AA34A-E580-4A53-9547-88E5EB7FCA27}" type="datetime1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D76F8-EE99-4DED-B2BE-2073E08F36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4779-30CB-4970-82F7-923CD31BCF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2AC34-6154-42F3-BB42-61C3B4A57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818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7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9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45408-8638-4C93-9C9A-30C3BDBF4A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Climate allocation methods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2F4D65-6485-4B6F-B55D-2DB11E28FF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WQGIT 4/27/2020</a:t>
            </a:r>
          </a:p>
          <a:p>
            <a:r>
              <a:rPr lang="en-US" dirty="0"/>
              <a:t>Gary Shenk, Lewis Linker, Richard Tian, Gopal Bhatt, Isabella Bertani, Danny Kaufman, Cuiyin Wu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9DEF28-3265-43B7-9F8E-21EE98355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285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CC26E34-E9C7-4B1E-8C1B-FBBEB5570B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860" y="3313533"/>
            <a:ext cx="2286000" cy="17827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32841AF-5BC9-4ABB-8F5B-8F8CCB76A3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4110" y="1273458"/>
            <a:ext cx="2676975" cy="20876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4B2E42-2C76-4EB1-B9E4-0DD5186E3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75" y="365125"/>
            <a:ext cx="11741125" cy="1325563"/>
          </a:xfrm>
        </p:spPr>
        <p:txBody>
          <a:bodyPr/>
          <a:lstStyle/>
          <a:p>
            <a:r>
              <a:rPr lang="en-US" dirty="0"/>
              <a:t>Putting the two building blocks together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9C59F53-B8C1-4D99-9012-607A75DAF4AE}"/>
              </a:ext>
            </a:extLst>
          </p:cNvPr>
          <p:cNvSpPr txBox="1">
            <a:spLocks/>
          </p:cNvSpPr>
          <p:nvPr/>
        </p:nvSpPr>
        <p:spPr>
          <a:xfrm>
            <a:off x="6606703" y="1675813"/>
            <a:ext cx="5439222" cy="9917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Find point where climate change effects are counteracted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B0B721C-7D54-49B9-A326-287014285E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202380"/>
            <a:ext cx="2286000" cy="165980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3DBB777-6C3F-419D-B3D0-EED5CCACBBF7}"/>
              </a:ext>
            </a:extLst>
          </p:cNvPr>
          <p:cNvSpPr txBox="1"/>
          <p:nvPr/>
        </p:nvSpPr>
        <p:spPr>
          <a:xfrm>
            <a:off x="595024" y="6128055"/>
            <a:ext cx="1766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Planning Targets</a:t>
            </a:r>
          </a:p>
          <a:p>
            <a:r>
              <a:rPr lang="en-US" dirty="0"/>
              <a:t>+ climate change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C2E6F5F-7979-4E48-89CD-5B57DDEDA3D9}"/>
              </a:ext>
            </a:extLst>
          </p:cNvPr>
          <p:cNvSpPr/>
          <p:nvPr/>
        </p:nvSpPr>
        <p:spPr>
          <a:xfrm>
            <a:off x="4928307" y="1701352"/>
            <a:ext cx="1001424" cy="67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Goal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0B67252-6589-4F94-B655-155B9E9D86FA}"/>
              </a:ext>
            </a:extLst>
          </p:cNvPr>
          <p:cNvSpPr/>
          <p:nvPr/>
        </p:nvSpPr>
        <p:spPr>
          <a:xfrm>
            <a:off x="1360260" y="3600284"/>
            <a:ext cx="1001424" cy="67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56BF85E-79C5-4BBF-8F2F-148D9D8FF418}"/>
              </a:ext>
            </a:extLst>
          </p:cNvPr>
          <p:cNvSpPr/>
          <p:nvPr/>
        </p:nvSpPr>
        <p:spPr>
          <a:xfrm>
            <a:off x="1257300" y="3541363"/>
            <a:ext cx="1219200" cy="67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Less protective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D8BCEF-D840-4BEB-A94D-E2A0F0431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897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CC26E34-E9C7-4B1E-8C1B-FBBEB5570B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860" y="3313533"/>
            <a:ext cx="2286000" cy="178273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E5C857E-766F-4A49-8706-BFF20A503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2307" y="3314649"/>
            <a:ext cx="2286000" cy="17827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32841AF-5BC9-4ABB-8F5B-8F8CCB76A3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4110" y="1273458"/>
            <a:ext cx="2676975" cy="20876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4B2E42-2C76-4EB1-B9E4-0DD5186E3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75" y="365125"/>
            <a:ext cx="11741125" cy="1325563"/>
          </a:xfrm>
        </p:spPr>
        <p:txBody>
          <a:bodyPr/>
          <a:lstStyle/>
          <a:p>
            <a:r>
              <a:rPr lang="en-US" dirty="0"/>
              <a:t>Putting the two building blocks together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9C59F53-B8C1-4D99-9012-607A75DAF4AE}"/>
              </a:ext>
            </a:extLst>
          </p:cNvPr>
          <p:cNvSpPr txBox="1">
            <a:spLocks/>
          </p:cNvSpPr>
          <p:nvPr/>
        </p:nvSpPr>
        <p:spPr>
          <a:xfrm>
            <a:off x="6606703" y="1675813"/>
            <a:ext cx="5439222" cy="9917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Find point where climate change effects are counteracted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B0B721C-7D54-49B9-A326-287014285E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202380"/>
            <a:ext cx="2286000" cy="16598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0BB3AC-4785-45DC-A352-2633DA15D9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76500" y="5147726"/>
            <a:ext cx="2286000" cy="16592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3873069-E9D7-4350-8769-7BD8A7209A59}"/>
              </a:ext>
            </a:extLst>
          </p:cNvPr>
          <p:cNvSpPr txBox="1"/>
          <p:nvPr/>
        </p:nvSpPr>
        <p:spPr>
          <a:xfrm>
            <a:off x="3071524" y="6141923"/>
            <a:ext cx="1766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 point scenario</a:t>
            </a:r>
          </a:p>
          <a:p>
            <a:r>
              <a:rPr lang="en-US" dirty="0"/>
              <a:t>+ climate change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DBB777-6C3F-419D-B3D0-EED5CCACBBF7}"/>
              </a:ext>
            </a:extLst>
          </p:cNvPr>
          <p:cNvSpPr txBox="1"/>
          <p:nvPr/>
        </p:nvSpPr>
        <p:spPr>
          <a:xfrm>
            <a:off x="595024" y="6128055"/>
            <a:ext cx="1766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Planning Targets</a:t>
            </a:r>
          </a:p>
          <a:p>
            <a:r>
              <a:rPr lang="en-US" dirty="0"/>
              <a:t>+ climate change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C2E6F5F-7979-4E48-89CD-5B57DDEDA3D9}"/>
              </a:ext>
            </a:extLst>
          </p:cNvPr>
          <p:cNvSpPr/>
          <p:nvPr/>
        </p:nvSpPr>
        <p:spPr>
          <a:xfrm>
            <a:off x="4928307" y="1701352"/>
            <a:ext cx="1001424" cy="67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Goal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1B3748E-16D1-4D02-B7F8-44BCCABA8FC8}"/>
              </a:ext>
            </a:extLst>
          </p:cNvPr>
          <p:cNvSpPr/>
          <p:nvPr/>
        </p:nvSpPr>
        <p:spPr>
          <a:xfrm>
            <a:off x="3633560" y="3672720"/>
            <a:ext cx="1001424" cy="67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0B67252-6589-4F94-B655-155B9E9D86FA}"/>
              </a:ext>
            </a:extLst>
          </p:cNvPr>
          <p:cNvSpPr/>
          <p:nvPr/>
        </p:nvSpPr>
        <p:spPr>
          <a:xfrm>
            <a:off x="1360260" y="3600284"/>
            <a:ext cx="1001424" cy="67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56BF85E-79C5-4BBF-8F2F-148D9D8FF418}"/>
              </a:ext>
            </a:extLst>
          </p:cNvPr>
          <p:cNvSpPr/>
          <p:nvPr/>
        </p:nvSpPr>
        <p:spPr>
          <a:xfrm>
            <a:off x="1257300" y="3541363"/>
            <a:ext cx="1219200" cy="67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Less protective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F043A48-83A6-4F61-98B4-F4D43707600D}"/>
              </a:ext>
            </a:extLst>
          </p:cNvPr>
          <p:cNvSpPr/>
          <p:nvPr/>
        </p:nvSpPr>
        <p:spPr>
          <a:xfrm>
            <a:off x="3704110" y="3526625"/>
            <a:ext cx="1452090" cy="4758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 little Less protective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746A4E-C8D5-4474-8045-8B9D1365A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285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332F9447-7555-4757-85A1-1BEBB5B8CF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9821" y="3301068"/>
            <a:ext cx="2286000" cy="17827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CC26E34-E9C7-4B1E-8C1B-FBBEB5570B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860" y="3313533"/>
            <a:ext cx="2286000" cy="178273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E5C857E-766F-4A49-8706-BFF20A5030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2307" y="3314649"/>
            <a:ext cx="2286000" cy="17827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32841AF-5BC9-4ABB-8F5B-8F8CCB76A3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4110" y="1273458"/>
            <a:ext cx="2676975" cy="20876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4B2E42-2C76-4EB1-B9E4-0DD5186E3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75" y="365125"/>
            <a:ext cx="11741125" cy="1325563"/>
          </a:xfrm>
        </p:spPr>
        <p:txBody>
          <a:bodyPr/>
          <a:lstStyle/>
          <a:p>
            <a:r>
              <a:rPr lang="en-US" dirty="0"/>
              <a:t>Putting the two building blocks together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9C59F53-B8C1-4D99-9012-607A75DAF4AE}"/>
              </a:ext>
            </a:extLst>
          </p:cNvPr>
          <p:cNvSpPr txBox="1">
            <a:spLocks/>
          </p:cNvSpPr>
          <p:nvPr/>
        </p:nvSpPr>
        <p:spPr>
          <a:xfrm>
            <a:off x="6606703" y="1675813"/>
            <a:ext cx="5439222" cy="9917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Find point where climate change effects are counteracted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B0B721C-7D54-49B9-A326-287014285E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202380"/>
            <a:ext cx="2286000" cy="16598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0BB3AC-4785-45DC-A352-2633DA15D9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76500" y="5147726"/>
            <a:ext cx="2286000" cy="16592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0AC4828-610C-4446-BE2E-C18DDC44B83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53000" y="5104232"/>
            <a:ext cx="2286000" cy="16592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3873069-E9D7-4350-8769-7BD8A7209A59}"/>
              </a:ext>
            </a:extLst>
          </p:cNvPr>
          <p:cNvSpPr txBox="1"/>
          <p:nvPr/>
        </p:nvSpPr>
        <p:spPr>
          <a:xfrm>
            <a:off x="3071524" y="6141923"/>
            <a:ext cx="1766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 point scenario</a:t>
            </a:r>
          </a:p>
          <a:p>
            <a:r>
              <a:rPr lang="en-US" dirty="0"/>
              <a:t>+ climate change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AD34FBA-E0FD-4101-988D-408D8BB7ABD0}"/>
              </a:ext>
            </a:extLst>
          </p:cNvPr>
          <p:cNvSpPr txBox="1"/>
          <p:nvPr/>
        </p:nvSpPr>
        <p:spPr>
          <a:xfrm>
            <a:off x="5471824" y="6166022"/>
            <a:ext cx="18079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point scenario</a:t>
            </a:r>
          </a:p>
          <a:p>
            <a:r>
              <a:rPr lang="en-US" dirty="0"/>
              <a:t>+ climate change</a:t>
            </a:r>
          </a:p>
          <a:p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DBB777-6C3F-419D-B3D0-EED5CCACBBF7}"/>
              </a:ext>
            </a:extLst>
          </p:cNvPr>
          <p:cNvSpPr txBox="1"/>
          <p:nvPr/>
        </p:nvSpPr>
        <p:spPr>
          <a:xfrm>
            <a:off x="595024" y="6128055"/>
            <a:ext cx="1766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Planning Targets</a:t>
            </a:r>
          </a:p>
          <a:p>
            <a:r>
              <a:rPr lang="en-US" dirty="0"/>
              <a:t>+ climate change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C2E6F5F-7979-4E48-89CD-5B57DDEDA3D9}"/>
              </a:ext>
            </a:extLst>
          </p:cNvPr>
          <p:cNvSpPr/>
          <p:nvPr/>
        </p:nvSpPr>
        <p:spPr>
          <a:xfrm>
            <a:off x="4928307" y="1701352"/>
            <a:ext cx="1001424" cy="67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Goal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BC68144-2DA7-4DD2-B332-6338B1227A59}"/>
              </a:ext>
            </a:extLst>
          </p:cNvPr>
          <p:cNvSpPr/>
          <p:nvPr/>
        </p:nvSpPr>
        <p:spPr>
          <a:xfrm>
            <a:off x="6237576" y="3635706"/>
            <a:ext cx="1001424" cy="67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1B3748E-16D1-4D02-B7F8-44BCCABA8FC8}"/>
              </a:ext>
            </a:extLst>
          </p:cNvPr>
          <p:cNvSpPr/>
          <p:nvPr/>
        </p:nvSpPr>
        <p:spPr>
          <a:xfrm>
            <a:off x="3633560" y="3672720"/>
            <a:ext cx="1001424" cy="67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0B67252-6589-4F94-B655-155B9E9D86FA}"/>
              </a:ext>
            </a:extLst>
          </p:cNvPr>
          <p:cNvSpPr/>
          <p:nvPr/>
        </p:nvSpPr>
        <p:spPr>
          <a:xfrm>
            <a:off x="1360260" y="3600284"/>
            <a:ext cx="1001424" cy="67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56BF85E-79C5-4BBF-8F2F-148D9D8FF418}"/>
              </a:ext>
            </a:extLst>
          </p:cNvPr>
          <p:cNvSpPr/>
          <p:nvPr/>
        </p:nvSpPr>
        <p:spPr>
          <a:xfrm>
            <a:off x="1257300" y="3541363"/>
            <a:ext cx="1219200" cy="67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Less protective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3DEFC47-173E-494C-82E8-FD0E3DC39770}"/>
              </a:ext>
            </a:extLst>
          </p:cNvPr>
          <p:cNvSpPr/>
          <p:nvPr/>
        </p:nvSpPr>
        <p:spPr>
          <a:xfrm>
            <a:off x="6096000" y="3601161"/>
            <a:ext cx="1143000" cy="677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Too protective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F043A48-83A6-4F61-98B4-F4D43707600D}"/>
              </a:ext>
            </a:extLst>
          </p:cNvPr>
          <p:cNvSpPr/>
          <p:nvPr/>
        </p:nvSpPr>
        <p:spPr>
          <a:xfrm>
            <a:off x="3704110" y="3526625"/>
            <a:ext cx="1452090" cy="4758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 little Less protective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411707-3574-47CA-84D9-CD0168E9D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182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A82D124-9D1E-466C-A2D0-D5640B11E1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5027"/>
            <a:ext cx="12192000" cy="54829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9C235E-68D3-44F4-AEAF-4047F5605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Climate Change Effect on Main Bay DWDC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11326B-994F-4985-902B-DD322F66A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A5061-0927-42A6-B885-71AF2DE1A6DF}" type="slidenum">
              <a:rPr lang="en-US" smtClean="0"/>
              <a:t>13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B223A6F-53B8-4661-BF8F-68637813AD02}"/>
              </a:ext>
            </a:extLst>
          </p:cNvPr>
          <p:cNvSpPr txBox="1">
            <a:spLocks/>
          </p:cNvSpPr>
          <p:nvPr/>
        </p:nvSpPr>
        <p:spPr>
          <a:xfrm>
            <a:off x="2330451" y="1482472"/>
            <a:ext cx="4203700" cy="1300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Planning target loads 1990s climate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131DADF-CBA8-447A-AAD9-3401C3927A24}"/>
              </a:ext>
            </a:extLst>
          </p:cNvPr>
          <p:cNvSpPr txBox="1">
            <a:spLocks/>
          </p:cNvSpPr>
          <p:nvPr/>
        </p:nvSpPr>
        <p:spPr>
          <a:xfrm>
            <a:off x="4803362" y="2508041"/>
            <a:ext cx="6182690" cy="1300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305</a:t>
            </a:r>
            <a:r>
              <a:rPr lang="en-US" sz="2000" dirty="0"/>
              <a:t> million cubic meters of Exceedance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B8A869-CB6E-4631-8445-F49774B3E33C}"/>
              </a:ext>
            </a:extLst>
          </p:cNvPr>
          <p:cNvSpPr txBox="1"/>
          <p:nvPr/>
        </p:nvSpPr>
        <p:spPr>
          <a:xfrm>
            <a:off x="9298378" y="4089678"/>
            <a:ext cx="1914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6.49% * 2126mcm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338C58-C00D-4B27-85FE-37B31EFD8218}"/>
              </a:ext>
            </a:extLst>
          </p:cNvPr>
          <p:cNvSpPr txBox="1"/>
          <p:nvPr/>
        </p:nvSpPr>
        <p:spPr>
          <a:xfrm>
            <a:off x="4432301" y="5375528"/>
            <a:ext cx="1914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1.00% * 2097mcm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E45367-ECC7-4C41-9E5A-38772512189D}"/>
              </a:ext>
            </a:extLst>
          </p:cNvPr>
          <p:cNvSpPr txBox="1"/>
          <p:nvPr/>
        </p:nvSpPr>
        <p:spPr>
          <a:xfrm>
            <a:off x="3052784" y="3938201"/>
            <a:ext cx="1914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5.09% * 2854mcm</a:t>
            </a:r>
          </a:p>
        </p:txBody>
      </p:sp>
    </p:spTree>
    <p:extLst>
      <p:ext uri="{BB962C8B-B14F-4D97-AF65-F5344CB8AC3E}">
        <p14:creationId xmlns:p14="http://schemas.microsoft.com/office/powerpoint/2010/main" val="31216714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DB2E738-DBD1-4004-AAB9-308F8A644C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5027"/>
            <a:ext cx="12192000" cy="54829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9C235E-68D3-44F4-AEAF-4047F5605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Climate Change Effect on Main Bay DWDC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11326B-994F-4985-902B-DD322F66A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A5061-0927-42A6-B885-71AF2DE1A6DF}" type="slidenum">
              <a:rPr lang="en-US" smtClean="0"/>
              <a:t>14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FD3EE23-14F1-4DF0-B7B3-748ED21B4E0A}"/>
              </a:ext>
            </a:extLst>
          </p:cNvPr>
          <p:cNvSpPr txBox="1">
            <a:spLocks/>
          </p:cNvSpPr>
          <p:nvPr/>
        </p:nvSpPr>
        <p:spPr>
          <a:xfrm>
            <a:off x="9982200" y="1240412"/>
            <a:ext cx="1828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2025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5B6BDB2-2400-40DE-91AB-9879EDF73F9F}"/>
              </a:ext>
            </a:extLst>
          </p:cNvPr>
          <p:cNvSpPr txBox="1">
            <a:spLocks/>
          </p:cNvSpPr>
          <p:nvPr/>
        </p:nvSpPr>
        <p:spPr>
          <a:xfrm>
            <a:off x="3004655" y="1631409"/>
            <a:ext cx="6182690" cy="1300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375</a:t>
            </a:r>
            <a:r>
              <a:rPr lang="en-US" sz="2000" dirty="0"/>
              <a:t> million cubic meters of Exceedance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803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D931EEF-792C-430C-BB0E-3894FCF52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600"/>
            <a:ext cx="12192000" cy="54864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B223A6F-53B8-4661-BF8F-68637813AD02}"/>
              </a:ext>
            </a:extLst>
          </p:cNvPr>
          <p:cNvSpPr txBox="1">
            <a:spLocks/>
          </p:cNvSpPr>
          <p:nvPr/>
        </p:nvSpPr>
        <p:spPr>
          <a:xfrm>
            <a:off x="2235200" y="1291718"/>
            <a:ext cx="4203700" cy="1300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1990s climate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9C235E-68D3-44F4-AEAF-4047F5605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Climate Change Effect on Main Bay DWDC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11326B-994F-4985-902B-DD322F66A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A5061-0927-42A6-B885-71AF2DE1A6DF}" type="slidenum">
              <a:rPr lang="en-US" smtClean="0"/>
              <a:t>15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131DADF-CBA8-447A-AAD9-3401C3927A24}"/>
              </a:ext>
            </a:extLst>
          </p:cNvPr>
          <p:cNvSpPr txBox="1">
            <a:spLocks/>
          </p:cNvSpPr>
          <p:nvPr/>
        </p:nvSpPr>
        <p:spPr>
          <a:xfrm>
            <a:off x="7346950" y="1291718"/>
            <a:ext cx="4000500" cy="1300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305</a:t>
            </a:r>
            <a:r>
              <a:rPr lang="en-US" sz="2000" dirty="0"/>
              <a:t> million cubic meters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03013F7-1DCF-45C8-BBFD-A59937551775}"/>
              </a:ext>
            </a:extLst>
          </p:cNvPr>
          <p:cNvSpPr txBox="1">
            <a:spLocks/>
          </p:cNvSpPr>
          <p:nvPr/>
        </p:nvSpPr>
        <p:spPr>
          <a:xfrm>
            <a:off x="2235200" y="1873503"/>
            <a:ext cx="4203700" cy="1300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2025 climate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4E20133-0BA5-4F13-9B78-AFE238BBD80C}"/>
              </a:ext>
            </a:extLst>
          </p:cNvPr>
          <p:cNvSpPr txBox="1">
            <a:spLocks/>
          </p:cNvSpPr>
          <p:nvPr/>
        </p:nvSpPr>
        <p:spPr>
          <a:xfrm>
            <a:off x="7346950" y="1873503"/>
            <a:ext cx="4000500" cy="1300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375</a:t>
            </a:r>
            <a:r>
              <a:rPr lang="en-US" sz="2000" dirty="0"/>
              <a:t> million cubic meters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274CB19-ABF1-4FE2-A843-2F93464E0E59}"/>
              </a:ext>
            </a:extLst>
          </p:cNvPr>
          <p:cNvSpPr txBox="1">
            <a:spLocks/>
          </p:cNvSpPr>
          <p:nvPr/>
        </p:nvSpPr>
        <p:spPr>
          <a:xfrm>
            <a:off x="2235200" y="2523584"/>
            <a:ext cx="5105400" cy="1300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2025 3.6pt reduction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66BCC15-0AF4-4023-B4F9-05C748B4A49A}"/>
              </a:ext>
            </a:extLst>
          </p:cNvPr>
          <p:cNvSpPr txBox="1">
            <a:spLocks/>
          </p:cNvSpPr>
          <p:nvPr/>
        </p:nvSpPr>
        <p:spPr>
          <a:xfrm>
            <a:off x="7346950" y="2523584"/>
            <a:ext cx="4000500" cy="1300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305</a:t>
            </a:r>
            <a:r>
              <a:rPr lang="en-US" sz="2000" dirty="0"/>
              <a:t> million cubic meters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C4F1CB-2462-4C2C-B9A1-B8F950D68856}"/>
              </a:ext>
            </a:extLst>
          </p:cNvPr>
          <p:cNvSpPr txBox="1"/>
          <p:nvPr/>
        </p:nvSpPr>
        <p:spPr>
          <a:xfrm>
            <a:off x="3763887" y="3639081"/>
            <a:ext cx="4207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Make sure that variances are not exceeded</a:t>
            </a:r>
          </a:p>
        </p:txBody>
      </p:sp>
    </p:spTree>
    <p:extLst>
      <p:ext uri="{BB962C8B-B14F-4D97-AF65-F5344CB8AC3E}">
        <p14:creationId xmlns:p14="http://schemas.microsoft.com/office/powerpoint/2010/main" val="930251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77B580E-F07B-4486-BC28-65C271D74E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600"/>
            <a:ext cx="12192000" cy="54864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B223A6F-53B8-4661-BF8F-68637813AD02}"/>
              </a:ext>
            </a:extLst>
          </p:cNvPr>
          <p:cNvSpPr txBox="1">
            <a:spLocks/>
          </p:cNvSpPr>
          <p:nvPr/>
        </p:nvSpPr>
        <p:spPr>
          <a:xfrm>
            <a:off x="2235200" y="1291718"/>
            <a:ext cx="4203700" cy="1300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1990s climate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9C235E-68D3-44F4-AEAF-4047F5605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Climate Change Effect on Main Bay DWDC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11326B-994F-4985-902B-DD322F66A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A5061-0927-42A6-B885-71AF2DE1A6DF}" type="slidenum">
              <a:rPr lang="en-US" smtClean="0"/>
              <a:t>16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131DADF-CBA8-447A-AAD9-3401C3927A24}"/>
              </a:ext>
            </a:extLst>
          </p:cNvPr>
          <p:cNvSpPr txBox="1">
            <a:spLocks/>
          </p:cNvSpPr>
          <p:nvPr/>
        </p:nvSpPr>
        <p:spPr>
          <a:xfrm>
            <a:off x="7346950" y="1291718"/>
            <a:ext cx="4000500" cy="1300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305</a:t>
            </a:r>
            <a:r>
              <a:rPr lang="en-US" sz="2000" dirty="0"/>
              <a:t> million cubic meters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03013F7-1DCF-45C8-BBFD-A59937551775}"/>
              </a:ext>
            </a:extLst>
          </p:cNvPr>
          <p:cNvSpPr txBox="1">
            <a:spLocks/>
          </p:cNvSpPr>
          <p:nvPr/>
        </p:nvSpPr>
        <p:spPr>
          <a:xfrm>
            <a:off x="2235200" y="1873503"/>
            <a:ext cx="4203700" cy="1300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2035 climate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4E20133-0BA5-4F13-9B78-AFE238BBD80C}"/>
              </a:ext>
            </a:extLst>
          </p:cNvPr>
          <p:cNvSpPr txBox="1">
            <a:spLocks/>
          </p:cNvSpPr>
          <p:nvPr/>
        </p:nvSpPr>
        <p:spPr>
          <a:xfrm>
            <a:off x="7346950" y="1873503"/>
            <a:ext cx="4000500" cy="1300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443</a:t>
            </a:r>
            <a:r>
              <a:rPr lang="en-US" sz="2000" dirty="0"/>
              <a:t> million cubic meters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274CB19-ABF1-4FE2-A843-2F93464E0E59}"/>
              </a:ext>
            </a:extLst>
          </p:cNvPr>
          <p:cNvSpPr txBox="1">
            <a:spLocks/>
          </p:cNvSpPr>
          <p:nvPr/>
        </p:nvSpPr>
        <p:spPr>
          <a:xfrm>
            <a:off x="2235200" y="2523584"/>
            <a:ext cx="5105400" cy="1300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2035 6.8 </a:t>
            </a:r>
            <a:r>
              <a:rPr lang="en-US" dirty="0" err="1"/>
              <a:t>pt</a:t>
            </a:r>
            <a:r>
              <a:rPr lang="en-US" dirty="0"/>
              <a:t> reduction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66BCC15-0AF4-4023-B4F9-05C748B4A49A}"/>
              </a:ext>
            </a:extLst>
          </p:cNvPr>
          <p:cNvSpPr txBox="1">
            <a:spLocks/>
          </p:cNvSpPr>
          <p:nvPr/>
        </p:nvSpPr>
        <p:spPr>
          <a:xfrm>
            <a:off x="7346950" y="2523584"/>
            <a:ext cx="4000500" cy="1300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305</a:t>
            </a:r>
            <a:r>
              <a:rPr lang="en-US" sz="2000" dirty="0"/>
              <a:t> million cubic meters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C4F1CB-2462-4C2C-B9A1-B8F950D68856}"/>
              </a:ext>
            </a:extLst>
          </p:cNvPr>
          <p:cNvSpPr txBox="1"/>
          <p:nvPr/>
        </p:nvSpPr>
        <p:spPr>
          <a:xfrm>
            <a:off x="3763887" y="3639081"/>
            <a:ext cx="4207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Make sure that variances are not exceeded</a:t>
            </a:r>
          </a:p>
        </p:txBody>
      </p:sp>
    </p:spTree>
    <p:extLst>
      <p:ext uri="{BB962C8B-B14F-4D97-AF65-F5344CB8AC3E}">
        <p14:creationId xmlns:p14="http://schemas.microsoft.com/office/powerpoint/2010/main" val="4844523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68AB4BC-3C03-481E-A36E-D40B44D536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600"/>
            <a:ext cx="12192000" cy="54864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B223A6F-53B8-4661-BF8F-68637813AD02}"/>
              </a:ext>
            </a:extLst>
          </p:cNvPr>
          <p:cNvSpPr txBox="1">
            <a:spLocks/>
          </p:cNvSpPr>
          <p:nvPr/>
        </p:nvSpPr>
        <p:spPr>
          <a:xfrm>
            <a:off x="2235200" y="1291718"/>
            <a:ext cx="4203700" cy="1300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1990s climate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9C235E-68D3-44F4-AEAF-4047F5605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2035 DWDC lower load to meet CB4 DW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11326B-994F-4985-902B-DD322F66A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A5061-0927-42A6-B885-71AF2DE1A6DF}" type="slidenum">
              <a:rPr lang="en-US" smtClean="0"/>
              <a:t>17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131DADF-CBA8-447A-AAD9-3401C3927A24}"/>
              </a:ext>
            </a:extLst>
          </p:cNvPr>
          <p:cNvSpPr txBox="1">
            <a:spLocks/>
          </p:cNvSpPr>
          <p:nvPr/>
        </p:nvSpPr>
        <p:spPr>
          <a:xfrm>
            <a:off x="7346950" y="1291718"/>
            <a:ext cx="4000500" cy="1300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305</a:t>
            </a:r>
            <a:r>
              <a:rPr lang="en-US" sz="2000" dirty="0"/>
              <a:t> million cubic meters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274CB19-ABF1-4FE2-A843-2F93464E0E59}"/>
              </a:ext>
            </a:extLst>
          </p:cNvPr>
          <p:cNvSpPr txBox="1">
            <a:spLocks/>
          </p:cNvSpPr>
          <p:nvPr/>
        </p:nvSpPr>
        <p:spPr>
          <a:xfrm>
            <a:off x="2235200" y="2523584"/>
            <a:ext cx="5105400" cy="1300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2035 7.4pt reduction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66BCC15-0AF4-4023-B4F9-05C748B4A49A}"/>
              </a:ext>
            </a:extLst>
          </p:cNvPr>
          <p:cNvSpPr txBox="1">
            <a:spLocks/>
          </p:cNvSpPr>
          <p:nvPr/>
        </p:nvSpPr>
        <p:spPr>
          <a:xfrm>
            <a:off x="7346950" y="2523584"/>
            <a:ext cx="4000500" cy="1300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294</a:t>
            </a:r>
            <a:r>
              <a:rPr lang="en-US" sz="2000" dirty="0"/>
              <a:t> million cubic meters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8EAF862-D2F2-4A8A-9A34-E46D8B582DB2}"/>
              </a:ext>
            </a:extLst>
          </p:cNvPr>
          <p:cNvCxnSpPr>
            <a:cxnSpLocks/>
          </p:cNvCxnSpPr>
          <p:nvPr/>
        </p:nvCxnSpPr>
        <p:spPr>
          <a:xfrm>
            <a:off x="3260035" y="3935896"/>
            <a:ext cx="6626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585F038-DF10-4B53-9CFC-8C39204D760A}"/>
              </a:ext>
            </a:extLst>
          </p:cNvPr>
          <p:cNvSpPr txBox="1"/>
          <p:nvPr/>
        </p:nvSpPr>
        <p:spPr>
          <a:xfrm>
            <a:off x="3928993" y="3720346"/>
            <a:ext cx="234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CB4 DW Variance Level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031029B-84D2-4CEE-A402-B81CF2A16BD4}"/>
              </a:ext>
            </a:extLst>
          </p:cNvPr>
          <p:cNvCxnSpPr>
            <a:cxnSpLocks/>
          </p:cNvCxnSpPr>
          <p:nvPr/>
        </p:nvCxnSpPr>
        <p:spPr>
          <a:xfrm>
            <a:off x="9184070" y="4139891"/>
            <a:ext cx="6626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863A2E9-87DE-4B32-8196-CEAFEDA3517A}"/>
              </a:ext>
            </a:extLst>
          </p:cNvPr>
          <p:cNvSpPr txBox="1"/>
          <p:nvPr/>
        </p:nvSpPr>
        <p:spPr>
          <a:xfrm>
            <a:off x="9853028" y="3924341"/>
            <a:ext cx="226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CB4 DC Variance Level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207CDE57-F0AB-427B-8850-1B47592D99E0}"/>
              </a:ext>
            </a:extLst>
          </p:cNvPr>
          <p:cNvSpPr txBox="1">
            <a:spLocks/>
          </p:cNvSpPr>
          <p:nvPr/>
        </p:nvSpPr>
        <p:spPr>
          <a:xfrm>
            <a:off x="2235200" y="1873503"/>
            <a:ext cx="4203700" cy="1300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2035 climate 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7AD8DD1-261A-4793-882D-CBFEC209F98F}"/>
              </a:ext>
            </a:extLst>
          </p:cNvPr>
          <p:cNvSpPr txBox="1">
            <a:spLocks/>
          </p:cNvSpPr>
          <p:nvPr/>
        </p:nvSpPr>
        <p:spPr>
          <a:xfrm>
            <a:off x="7346950" y="1873503"/>
            <a:ext cx="4000500" cy="1300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443</a:t>
            </a:r>
            <a:r>
              <a:rPr lang="en-US" sz="2000" dirty="0"/>
              <a:t> million cubic meters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2499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Climate allocation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Open Water</a:t>
            </a:r>
          </a:p>
          <a:p>
            <a:pPr lvl="1"/>
            <a:r>
              <a:rPr lang="en-US" strike="sngStrike" dirty="0"/>
              <a:t>Ignore Open Water</a:t>
            </a:r>
          </a:p>
          <a:p>
            <a:pPr lvl="1"/>
            <a:r>
              <a:rPr lang="en-US" dirty="0"/>
              <a:t>Lump OW in with other segments</a:t>
            </a:r>
          </a:p>
          <a:p>
            <a:pPr lvl="1"/>
            <a:r>
              <a:rPr lang="en-US" dirty="0"/>
              <a:t>Separate allocations and then reconcile</a:t>
            </a:r>
          </a:p>
          <a:p>
            <a:r>
              <a:rPr lang="en-US" dirty="0"/>
              <a:t>WWTP responsibility</a:t>
            </a:r>
          </a:p>
          <a:p>
            <a:pPr lvl="1"/>
            <a:r>
              <a:rPr lang="en-US" dirty="0"/>
              <a:t>Only non-WWTP sources</a:t>
            </a:r>
          </a:p>
          <a:p>
            <a:pPr lvl="1"/>
            <a:r>
              <a:rPr lang="en-US" dirty="0"/>
              <a:t>Include WWTP</a:t>
            </a:r>
          </a:p>
          <a:p>
            <a:r>
              <a:rPr lang="en-US" dirty="0"/>
              <a:t>Variances</a:t>
            </a:r>
          </a:p>
          <a:p>
            <a:pPr lvl="1"/>
            <a:r>
              <a:rPr lang="en-US" strike="sngStrike" dirty="0"/>
              <a:t>Assume variances can change</a:t>
            </a:r>
          </a:p>
          <a:p>
            <a:pPr lvl="1"/>
            <a:r>
              <a:rPr lang="en-US" strike="sngStrike" dirty="0"/>
              <a:t>Keep variances the same</a:t>
            </a:r>
          </a:p>
          <a:p>
            <a:pPr lvl="1"/>
            <a:r>
              <a:rPr lang="en-US" dirty="0"/>
              <a:t>Meet variances and load balance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Relative impact Conowingo</a:t>
            </a:r>
          </a:p>
          <a:p>
            <a:pPr lvl="1"/>
            <a:r>
              <a:rPr lang="en-US" strike="sngStrike" dirty="0"/>
              <a:t>1995 level as used in TMDL/2017</a:t>
            </a:r>
          </a:p>
          <a:p>
            <a:pPr lvl="1"/>
            <a:r>
              <a:rPr lang="en-US" dirty="0"/>
              <a:t>Current status</a:t>
            </a:r>
          </a:p>
          <a:p>
            <a:r>
              <a:rPr lang="en-US" dirty="0"/>
              <a:t>Relative impact segments</a:t>
            </a:r>
          </a:p>
          <a:p>
            <a:pPr lvl="1"/>
            <a:r>
              <a:rPr lang="en-US" strike="sngStrike" dirty="0"/>
              <a:t>Always use TMDL/2017 segments</a:t>
            </a:r>
          </a:p>
          <a:p>
            <a:pPr lvl="1"/>
            <a:r>
              <a:rPr lang="en-US" dirty="0"/>
              <a:t>Use the group of segments being protected</a:t>
            </a:r>
          </a:p>
          <a:p>
            <a:r>
              <a:rPr lang="en-US" dirty="0"/>
              <a:t>Watershed loads first</a:t>
            </a:r>
          </a:p>
          <a:p>
            <a:pPr lvl="1"/>
            <a:r>
              <a:rPr lang="en-US" dirty="0"/>
              <a:t>Take out jurisdiction loads first</a:t>
            </a:r>
          </a:p>
          <a:p>
            <a:pPr lvl="1"/>
            <a:r>
              <a:rPr lang="en-US" dirty="0"/>
              <a:t>Do not consider jurisdiction loads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1511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Climate allocation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Open Water</a:t>
            </a:r>
          </a:p>
          <a:p>
            <a:pPr lvl="1"/>
            <a:r>
              <a:rPr lang="en-US" strike="sngStrike" dirty="0"/>
              <a:t>Ignore Open Water</a:t>
            </a:r>
          </a:p>
          <a:p>
            <a:pPr lvl="1"/>
            <a:r>
              <a:rPr lang="en-US" dirty="0"/>
              <a:t>Lump OW in with other segments</a:t>
            </a:r>
          </a:p>
          <a:p>
            <a:pPr lvl="1"/>
            <a:r>
              <a:rPr lang="en-US" dirty="0"/>
              <a:t>Separate allocations and then reconcile</a:t>
            </a:r>
          </a:p>
          <a:p>
            <a:r>
              <a:rPr lang="en-US" dirty="0"/>
              <a:t>WWTP responsibility</a:t>
            </a:r>
          </a:p>
          <a:p>
            <a:pPr lvl="1"/>
            <a:r>
              <a:rPr lang="en-US" dirty="0"/>
              <a:t>Only non-WWTP sources</a:t>
            </a:r>
          </a:p>
          <a:p>
            <a:pPr lvl="1"/>
            <a:r>
              <a:rPr lang="en-US" dirty="0"/>
              <a:t>Include WWTP</a:t>
            </a:r>
          </a:p>
          <a:p>
            <a:r>
              <a:rPr lang="en-US" dirty="0"/>
              <a:t>Variances</a:t>
            </a:r>
          </a:p>
          <a:p>
            <a:pPr lvl="1"/>
            <a:r>
              <a:rPr lang="en-US" strike="sngStrike" dirty="0"/>
              <a:t>Assume variances can change</a:t>
            </a:r>
          </a:p>
          <a:p>
            <a:pPr lvl="1"/>
            <a:r>
              <a:rPr lang="en-US" strike="sngStrike" dirty="0"/>
              <a:t>Keep variances the same</a:t>
            </a:r>
          </a:p>
          <a:p>
            <a:pPr lvl="1"/>
            <a:r>
              <a:rPr lang="en-US" dirty="0"/>
              <a:t>Meet variances and load balance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Relative impact Conowingo</a:t>
            </a:r>
          </a:p>
          <a:p>
            <a:pPr lvl="1"/>
            <a:r>
              <a:rPr lang="en-US" strike="sngStrike" dirty="0"/>
              <a:t>1995 level as used in TMDL/2017</a:t>
            </a:r>
          </a:p>
          <a:p>
            <a:pPr lvl="1"/>
            <a:r>
              <a:rPr lang="en-US" dirty="0"/>
              <a:t>Current status</a:t>
            </a:r>
          </a:p>
          <a:p>
            <a:r>
              <a:rPr lang="en-US" dirty="0"/>
              <a:t>Relative impact segments</a:t>
            </a:r>
          </a:p>
          <a:p>
            <a:pPr lvl="1"/>
            <a:r>
              <a:rPr lang="en-US" strike="sngStrike" dirty="0"/>
              <a:t>Always use TMDL/2017 segments</a:t>
            </a:r>
          </a:p>
          <a:p>
            <a:pPr lvl="1"/>
            <a:r>
              <a:rPr lang="en-US" dirty="0"/>
              <a:t>Use the group of segments being protected</a:t>
            </a:r>
          </a:p>
          <a:p>
            <a:r>
              <a:rPr lang="en-US" dirty="0"/>
              <a:t>Watershed loads first</a:t>
            </a:r>
          </a:p>
          <a:p>
            <a:pPr lvl="1"/>
            <a:r>
              <a:rPr lang="en-US" dirty="0"/>
              <a:t>Take out jurisdiction loads first</a:t>
            </a:r>
          </a:p>
          <a:p>
            <a:pPr lvl="1"/>
            <a:r>
              <a:rPr lang="en-US" dirty="0"/>
              <a:t>Do not consider jurisdiction loads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19</a:t>
            </a:fld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3CD147C-E836-4E46-967F-B669BEF9CB69}"/>
              </a:ext>
            </a:extLst>
          </p:cNvPr>
          <p:cNvSpPr/>
          <p:nvPr/>
        </p:nvSpPr>
        <p:spPr>
          <a:xfrm>
            <a:off x="5314123" y="1351721"/>
            <a:ext cx="6453808" cy="3260035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3C8FEF-4BB5-4657-B4F7-04E5B1465486}"/>
              </a:ext>
            </a:extLst>
          </p:cNvPr>
          <p:cNvSpPr txBox="1"/>
          <p:nvPr/>
        </p:nvSpPr>
        <p:spPr>
          <a:xfrm>
            <a:off x="7964557" y="365125"/>
            <a:ext cx="3918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These don’t matter!</a:t>
            </a:r>
          </a:p>
        </p:txBody>
      </p:sp>
    </p:spTree>
    <p:extLst>
      <p:ext uri="{BB962C8B-B14F-4D97-AF65-F5344CB8AC3E}">
        <p14:creationId xmlns:p14="http://schemas.microsoft.com/office/powerpoint/2010/main" val="3349250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9AD5067-FDAE-4AAF-844E-A4E84FEAE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0" y="136525"/>
            <a:ext cx="7886700" cy="1325563"/>
          </a:xfrm>
        </p:spPr>
        <p:txBody>
          <a:bodyPr/>
          <a:lstStyle/>
          <a:p>
            <a:r>
              <a:rPr lang="en-US" dirty="0"/>
              <a:t>Components of Climate Change – Effect on Tidal Dissolved Oxygen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DD719E-3FDF-40CF-B3A2-14109CA7F5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432560"/>
            <a:ext cx="9144000" cy="542544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DB1C73-DF85-4EB3-A33C-50AF7AFAB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1A64D-EEF9-DD40-AC7D-68A63E4DCC4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1183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8BDE0E-D015-4685-9A4C-931D2677F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A5061-0927-42A6-B885-71AF2DE1A6DF}" type="slidenum">
              <a:rPr lang="en-US" smtClean="0"/>
              <a:t>20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C04968-D273-458D-A32D-5C824A3A9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10" y="278130"/>
            <a:ext cx="8679180" cy="6301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8006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0676DF-3589-45C4-BFCA-DDD2397FF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A5061-0927-42A6-B885-71AF2DE1A6DF}" type="slidenum">
              <a:rPr lang="en-US" smtClean="0"/>
              <a:t>21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226B31-7158-4EF7-B4C1-0652C25923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220" y="281940"/>
            <a:ext cx="8671560" cy="62941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584329-DC2B-4537-9E2F-844D54B2ABB2}"/>
              </a:ext>
            </a:extLst>
          </p:cNvPr>
          <p:cNvSpPr txBox="1"/>
          <p:nvPr/>
        </p:nvSpPr>
        <p:spPr>
          <a:xfrm>
            <a:off x="6096000" y="3429000"/>
            <a:ext cx="3922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Everything moves up the same amount regardless of where you are</a:t>
            </a:r>
          </a:p>
        </p:txBody>
      </p:sp>
    </p:spTree>
    <p:extLst>
      <p:ext uri="{BB962C8B-B14F-4D97-AF65-F5344CB8AC3E}">
        <p14:creationId xmlns:p14="http://schemas.microsoft.com/office/powerpoint/2010/main" val="19624246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WQGIT Climate Allocation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WWTP responsibility</a:t>
            </a:r>
          </a:p>
          <a:p>
            <a:pPr lvl="1"/>
            <a:r>
              <a:rPr lang="en-US" dirty="0"/>
              <a:t>Only non-WWTP sources</a:t>
            </a:r>
          </a:p>
          <a:p>
            <a:pPr lvl="1"/>
            <a:r>
              <a:rPr lang="en-US" dirty="0"/>
              <a:t>Include WWTP</a:t>
            </a:r>
          </a:p>
          <a:p>
            <a:pPr lvl="1"/>
            <a:endParaRPr lang="en-US" dirty="0"/>
          </a:p>
          <a:p>
            <a:r>
              <a:rPr lang="en-US" dirty="0"/>
              <a:t>Watershed loads first</a:t>
            </a:r>
          </a:p>
          <a:p>
            <a:pPr lvl="1"/>
            <a:r>
              <a:rPr lang="en-US" dirty="0"/>
              <a:t>Take out jurisdiction loads first</a:t>
            </a:r>
          </a:p>
          <a:p>
            <a:pPr lvl="1"/>
            <a:r>
              <a:rPr lang="en-US" dirty="0"/>
              <a:t>Do not consider jurisdiction loads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Year</a:t>
            </a:r>
          </a:p>
          <a:p>
            <a:pPr lvl="1"/>
            <a:r>
              <a:rPr lang="en-US" dirty="0"/>
              <a:t>2025</a:t>
            </a:r>
          </a:p>
          <a:p>
            <a:pPr lvl="1"/>
            <a:r>
              <a:rPr lang="en-US" dirty="0"/>
              <a:t>2035</a:t>
            </a:r>
          </a:p>
          <a:p>
            <a:endParaRPr lang="en-US" dirty="0"/>
          </a:p>
          <a:p>
            <a:r>
              <a:rPr lang="en-US" dirty="0"/>
              <a:t>Open Water</a:t>
            </a:r>
          </a:p>
          <a:p>
            <a:pPr lvl="1"/>
            <a:r>
              <a:rPr lang="en-US" dirty="0"/>
              <a:t>How do deal with open water violations in the lower Bay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2068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WQGIT Climate Allocation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WWTP responsibility</a:t>
            </a:r>
          </a:p>
          <a:p>
            <a:pPr lvl="1"/>
            <a:r>
              <a:rPr lang="en-US" dirty="0"/>
              <a:t>Only non-WWTP sources</a:t>
            </a:r>
          </a:p>
          <a:p>
            <a:pPr lvl="1"/>
            <a:r>
              <a:rPr lang="en-US" dirty="0"/>
              <a:t>Include WWTP</a:t>
            </a:r>
          </a:p>
          <a:p>
            <a:pPr lvl="1"/>
            <a:endParaRPr lang="en-US" dirty="0"/>
          </a:p>
          <a:p>
            <a:r>
              <a:rPr lang="en-US" dirty="0"/>
              <a:t>Watershed loads first</a:t>
            </a:r>
          </a:p>
          <a:p>
            <a:pPr lvl="1"/>
            <a:r>
              <a:rPr lang="en-US" dirty="0"/>
              <a:t>Take out jurisdiction loads first</a:t>
            </a:r>
          </a:p>
          <a:p>
            <a:pPr lvl="1"/>
            <a:r>
              <a:rPr lang="en-US" dirty="0"/>
              <a:t>Do not consider jurisdiction loads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Year</a:t>
            </a:r>
          </a:p>
          <a:p>
            <a:pPr lvl="1"/>
            <a:r>
              <a:rPr lang="en-US" dirty="0"/>
              <a:t>2025</a:t>
            </a:r>
          </a:p>
          <a:p>
            <a:pPr lvl="1"/>
            <a:r>
              <a:rPr lang="en-US" dirty="0"/>
              <a:t>2035</a:t>
            </a:r>
          </a:p>
          <a:p>
            <a:endParaRPr lang="en-US" dirty="0"/>
          </a:p>
          <a:p>
            <a:r>
              <a:rPr lang="en-US" dirty="0"/>
              <a:t>Open Water</a:t>
            </a:r>
          </a:p>
          <a:p>
            <a:pPr lvl="1"/>
            <a:r>
              <a:rPr lang="en-US" dirty="0"/>
              <a:t>How do deal with open water violations in the lower Bay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23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7BC104-14D6-4594-A402-810677313AF6}"/>
              </a:ext>
            </a:extLst>
          </p:cNvPr>
          <p:cNvSpPr/>
          <p:nvPr/>
        </p:nvSpPr>
        <p:spPr>
          <a:xfrm>
            <a:off x="612913" y="1468439"/>
            <a:ext cx="4356652" cy="1844604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996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8BDE0E-D015-4685-9A4C-931D2677F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A5061-0927-42A6-B885-71AF2DE1A6DF}" type="slidenum">
              <a:rPr lang="en-US" smtClean="0"/>
              <a:t>24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C04968-D273-458D-A32D-5C824A3A9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10" y="278130"/>
            <a:ext cx="8679180" cy="6301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2634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0676DF-3589-45C4-BFCA-DDD2397FF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A5061-0927-42A6-B885-71AF2DE1A6DF}" type="slidenum">
              <a:rPr lang="en-US" smtClean="0"/>
              <a:t>25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226B31-7158-4EF7-B4C1-0652C25923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220" y="281940"/>
            <a:ext cx="8671560" cy="62941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584329-DC2B-4537-9E2F-844D54B2ABB2}"/>
              </a:ext>
            </a:extLst>
          </p:cNvPr>
          <p:cNvSpPr txBox="1"/>
          <p:nvPr/>
        </p:nvSpPr>
        <p:spPr>
          <a:xfrm>
            <a:off x="6096000" y="3429000"/>
            <a:ext cx="3922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Increase just the ‘non-WWTP’ line or both lines</a:t>
            </a:r>
          </a:p>
        </p:txBody>
      </p:sp>
    </p:spTree>
    <p:extLst>
      <p:ext uri="{BB962C8B-B14F-4D97-AF65-F5344CB8AC3E}">
        <p14:creationId xmlns:p14="http://schemas.microsoft.com/office/powerpoint/2010/main" val="37258701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WQGIT Climate Allocation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WWTP responsibility</a:t>
            </a:r>
          </a:p>
          <a:p>
            <a:pPr lvl="1"/>
            <a:r>
              <a:rPr lang="en-US" dirty="0"/>
              <a:t>Only non-WWTP sources</a:t>
            </a:r>
          </a:p>
          <a:p>
            <a:pPr lvl="1"/>
            <a:r>
              <a:rPr lang="en-US" dirty="0"/>
              <a:t>Include WWTP</a:t>
            </a:r>
          </a:p>
          <a:p>
            <a:pPr lvl="1"/>
            <a:endParaRPr lang="en-US" dirty="0"/>
          </a:p>
          <a:p>
            <a:r>
              <a:rPr lang="en-US" dirty="0"/>
              <a:t>Watershed loads first</a:t>
            </a:r>
          </a:p>
          <a:p>
            <a:pPr lvl="1"/>
            <a:r>
              <a:rPr lang="en-US" dirty="0"/>
              <a:t>Take out jurisdiction loads first</a:t>
            </a:r>
          </a:p>
          <a:p>
            <a:pPr lvl="1"/>
            <a:r>
              <a:rPr lang="en-US" dirty="0"/>
              <a:t>Do not consider jurisdiction loads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Year</a:t>
            </a:r>
          </a:p>
          <a:p>
            <a:pPr lvl="1"/>
            <a:r>
              <a:rPr lang="en-US" dirty="0"/>
              <a:t>2025</a:t>
            </a:r>
          </a:p>
          <a:p>
            <a:pPr lvl="1"/>
            <a:r>
              <a:rPr lang="en-US" dirty="0"/>
              <a:t>2035</a:t>
            </a:r>
          </a:p>
          <a:p>
            <a:endParaRPr lang="en-US" dirty="0"/>
          </a:p>
          <a:p>
            <a:r>
              <a:rPr lang="en-US" dirty="0"/>
              <a:t>Open Water</a:t>
            </a:r>
          </a:p>
          <a:p>
            <a:pPr lvl="1"/>
            <a:r>
              <a:rPr lang="en-US" dirty="0"/>
              <a:t>How do deal with open water violations in the lower Bay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26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7BC104-14D6-4594-A402-810677313AF6}"/>
              </a:ext>
            </a:extLst>
          </p:cNvPr>
          <p:cNvSpPr/>
          <p:nvPr/>
        </p:nvSpPr>
        <p:spPr>
          <a:xfrm>
            <a:off x="427382" y="3078991"/>
            <a:ext cx="5592418" cy="2367651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1597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7FD1CCE-8486-4615-930E-81AD19BED0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295" y="1436346"/>
            <a:ext cx="6204914" cy="4516502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9252517F-7BF5-498F-88DB-E9306AE19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Watershed Loads First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942B678-A102-41F4-A915-2AA2CFB6E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21696" cy="4351338"/>
          </a:xfrm>
        </p:spPr>
        <p:txBody>
          <a:bodyPr/>
          <a:lstStyle/>
          <a:p>
            <a:r>
              <a:rPr lang="en-US" dirty="0"/>
              <a:t>Ran WQSTM run to show reduced non-attainment for jurisdiction reductions equal to the climate load increase</a:t>
            </a:r>
          </a:p>
          <a:p>
            <a:r>
              <a:rPr lang="en-US" dirty="0"/>
              <a:t>Allocated remaining effect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7B426F-183F-4C5B-B6A7-FCCCC0411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27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E62284-9F45-439D-B412-E638FE6FE3FE}"/>
              </a:ext>
            </a:extLst>
          </p:cNvPr>
          <p:cNvSpPr txBox="1"/>
          <p:nvPr/>
        </p:nvSpPr>
        <p:spPr>
          <a:xfrm>
            <a:off x="8945216" y="3366050"/>
            <a:ext cx="644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/>
              <a:t>+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208D12-534C-4B31-8D22-5EED6461A61D}"/>
              </a:ext>
            </a:extLst>
          </p:cNvPr>
          <p:cNvSpPr txBox="1"/>
          <p:nvPr/>
        </p:nvSpPr>
        <p:spPr>
          <a:xfrm>
            <a:off x="10583176" y="3366050"/>
            <a:ext cx="644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/>
              <a:t>=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A664C53-5281-477A-9BAF-E20A9849B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6752" y="365124"/>
            <a:ext cx="1475358" cy="10712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57971EB-8B59-4A06-9E4F-A6C6CE789B7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963" r="8094" b="9630"/>
          <a:stretch/>
        </p:blipFill>
        <p:spPr>
          <a:xfrm>
            <a:off x="7359133" y="136524"/>
            <a:ext cx="1340422" cy="15541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30FCB96-E5B9-4E20-8E23-3E531A2ABA79}"/>
              </a:ext>
            </a:extLst>
          </p:cNvPr>
          <p:cNvSpPr txBox="1"/>
          <p:nvPr/>
        </p:nvSpPr>
        <p:spPr>
          <a:xfrm>
            <a:off x="5990253" y="6308209"/>
            <a:ext cx="498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2025, phosphorus, OWDWDC, non-WWTP example</a:t>
            </a:r>
          </a:p>
        </p:txBody>
      </p:sp>
    </p:spTree>
    <p:extLst>
      <p:ext uri="{BB962C8B-B14F-4D97-AF65-F5344CB8AC3E}">
        <p14:creationId xmlns:p14="http://schemas.microsoft.com/office/powerpoint/2010/main" val="26805482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WQGIT Climate Allocation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WWTP responsibility</a:t>
            </a:r>
          </a:p>
          <a:p>
            <a:pPr lvl="1"/>
            <a:r>
              <a:rPr lang="en-US" dirty="0"/>
              <a:t>Only non-WWTP sources</a:t>
            </a:r>
          </a:p>
          <a:p>
            <a:pPr lvl="1"/>
            <a:r>
              <a:rPr lang="en-US" dirty="0"/>
              <a:t>Include WWTP</a:t>
            </a:r>
          </a:p>
          <a:p>
            <a:pPr lvl="1"/>
            <a:endParaRPr lang="en-US" dirty="0"/>
          </a:p>
          <a:p>
            <a:r>
              <a:rPr lang="en-US" dirty="0"/>
              <a:t>Watershed loads first</a:t>
            </a:r>
          </a:p>
          <a:p>
            <a:pPr lvl="1"/>
            <a:r>
              <a:rPr lang="en-US" dirty="0"/>
              <a:t>Take out jurisdiction loads first</a:t>
            </a:r>
          </a:p>
          <a:p>
            <a:pPr lvl="1"/>
            <a:r>
              <a:rPr lang="en-US" dirty="0"/>
              <a:t>Do not consider jurisdiction loads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Year</a:t>
            </a:r>
          </a:p>
          <a:p>
            <a:pPr lvl="1"/>
            <a:r>
              <a:rPr lang="en-US" dirty="0"/>
              <a:t>2025</a:t>
            </a:r>
          </a:p>
          <a:p>
            <a:pPr lvl="1"/>
            <a:r>
              <a:rPr lang="en-US" dirty="0"/>
              <a:t>2035</a:t>
            </a:r>
          </a:p>
          <a:p>
            <a:endParaRPr lang="en-US" dirty="0"/>
          </a:p>
          <a:p>
            <a:r>
              <a:rPr lang="en-US" dirty="0"/>
              <a:t>Open Water</a:t>
            </a:r>
          </a:p>
          <a:p>
            <a:pPr lvl="1"/>
            <a:r>
              <a:rPr lang="en-US" dirty="0"/>
              <a:t>How do deal with open water violations in the lower Bay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28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7BC104-14D6-4594-A402-810677313AF6}"/>
              </a:ext>
            </a:extLst>
          </p:cNvPr>
          <p:cNvSpPr/>
          <p:nvPr/>
        </p:nvSpPr>
        <p:spPr>
          <a:xfrm>
            <a:off x="5837582" y="1646238"/>
            <a:ext cx="2286001" cy="1640301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6544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ACF14E9-6019-49ED-9C9C-2ACAA59C7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Year Decision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E78FBEC-582E-477D-9587-55A7496398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change to account for – </a:t>
            </a:r>
          </a:p>
          <a:p>
            <a:pPr lvl="1"/>
            <a:r>
              <a:rPr lang="en-US" dirty="0"/>
              <a:t>1995-2025</a:t>
            </a:r>
          </a:p>
          <a:p>
            <a:pPr lvl="1"/>
            <a:r>
              <a:rPr lang="en-US" dirty="0"/>
              <a:t>1995-2035</a:t>
            </a:r>
          </a:p>
          <a:p>
            <a:r>
              <a:rPr lang="en-US" dirty="0"/>
              <a:t>When the reductions would need to be accomplished</a:t>
            </a:r>
          </a:p>
          <a:p>
            <a:pPr lvl="1"/>
            <a:r>
              <a:rPr lang="en-US" dirty="0"/>
              <a:t>2025</a:t>
            </a:r>
          </a:p>
          <a:p>
            <a:pPr lvl="1"/>
            <a:r>
              <a:rPr lang="en-US" dirty="0"/>
              <a:t>2035</a:t>
            </a:r>
          </a:p>
          <a:p>
            <a:pPr lvl="1"/>
            <a:r>
              <a:rPr lang="en-US" dirty="0"/>
              <a:t>Some other 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DB6F34-73F4-4059-9D3C-325299E89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434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8A99973-03CA-4D84-B46D-591A79FB23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8972" y="1325880"/>
            <a:ext cx="6126701" cy="4776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Assessment of Dissolved Oxygen Criteria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89465" y="6102630"/>
            <a:ext cx="3233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Spatial Extent of Low Oxygen =&gt; </a:t>
            </a:r>
          </a:p>
        </p:txBody>
      </p:sp>
      <p:sp>
        <p:nvSpPr>
          <p:cNvPr id="5" name="TextBox 4"/>
          <p:cNvSpPr txBox="1"/>
          <p:nvPr/>
        </p:nvSpPr>
        <p:spPr>
          <a:xfrm rot="16200000">
            <a:off x="1295400" y="3505200"/>
            <a:ext cx="3477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Temporal Extent of Low Oxygen =&gt;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7A7D-2254-4B41-A232-DD13D0DCBE55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08218" y="2051442"/>
            <a:ext cx="3764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Curve representative of an acceptable level of Oxygen</a:t>
            </a:r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flipH="1">
            <a:off x="4424054" y="2374608"/>
            <a:ext cx="884164" cy="1071217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980165" y="3599442"/>
            <a:ext cx="2743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Test curve for a particular deep water segment</a:t>
            </a:r>
          </a:p>
        </p:txBody>
      </p:sp>
      <p:cxnSp>
        <p:nvCxnSpPr>
          <p:cNvPr id="11" name="Straight Arrow Connector 10"/>
          <p:cNvCxnSpPr>
            <a:cxnSpLocks/>
            <a:stCxn id="10" idx="1"/>
          </p:cNvCxnSpPr>
          <p:nvPr/>
        </p:nvCxnSpPr>
        <p:spPr>
          <a:xfrm flipH="1">
            <a:off x="6096001" y="3922608"/>
            <a:ext cx="884164" cy="4248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C4F3824-FDBD-404C-9A46-644D636D8AE3}"/>
              </a:ext>
            </a:extLst>
          </p:cNvPr>
          <p:cNvSpPr txBox="1"/>
          <p:nvPr/>
        </p:nvSpPr>
        <p:spPr>
          <a:xfrm>
            <a:off x="245726" y="6102630"/>
            <a:ext cx="178286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Building Block #1</a:t>
            </a:r>
          </a:p>
        </p:txBody>
      </p:sp>
    </p:spTree>
    <p:extLst>
      <p:ext uri="{BB962C8B-B14F-4D97-AF65-F5344CB8AC3E}">
        <p14:creationId xmlns:p14="http://schemas.microsoft.com/office/powerpoint/2010/main" val="33475986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C22BE-BCC7-46EF-8A7A-AE1F0B8A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WQGIT Climate Allocation Decisions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1D1E-385C-4ECE-B51E-4410714B30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WWTP responsibility</a:t>
            </a:r>
          </a:p>
          <a:p>
            <a:pPr lvl="1"/>
            <a:r>
              <a:rPr lang="en-US" dirty="0"/>
              <a:t>Only non-WWTP sources</a:t>
            </a:r>
          </a:p>
          <a:p>
            <a:pPr lvl="1"/>
            <a:r>
              <a:rPr lang="en-US" dirty="0"/>
              <a:t>Include WWTP</a:t>
            </a:r>
          </a:p>
          <a:p>
            <a:pPr lvl="1"/>
            <a:endParaRPr lang="en-US" dirty="0"/>
          </a:p>
          <a:p>
            <a:r>
              <a:rPr lang="en-US" dirty="0"/>
              <a:t>Watershed loads first</a:t>
            </a:r>
          </a:p>
          <a:p>
            <a:pPr lvl="1"/>
            <a:r>
              <a:rPr lang="en-US" dirty="0"/>
              <a:t>Take out jurisdiction loads first</a:t>
            </a:r>
          </a:p>
          <a:p>
            <a:pPr lvl="1"/>
            <a:r>
              <a:rPr lang="en-US" dirty="0"/>
              <a:t>Do not consider jurisdiction loads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ED9B2-840E-4F4A-B56C-01EDAF73C30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Year</a:t>
            </a:r>
          </a:p>
          <a:p>
            <a:pPr lvl="1"/>
            <a:r>
              <a:rPr lang="en-US" dirty="0"/>
              <a:t>2025</a:t>
            </a:r>
          </a:p>
          <a:p>
            <a:pPr lvl="1"/>
            <a:r>
              <a:rPr lang="en-US" dirty="0"/>
              <a:t>2035</a:t>
            </a:r>
          </a:p>
          <a:p>
            <a:endParaRPr lang="en-US" dirty="0"/>
          </a:p>
          <a:p>
            <a:r>
              <a:rPr lang="en-US" dirty="0"/>
              <a:t>Open Water</a:t>
            </a:r>
          </a:p>
          <a:p>
            <a:pPr lvl="1"/>
            <a:r>
              <a:rPr lang="en-US" dirty="0"/>
              <a:t>How do deal with open water violations in the lower Bay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C721E3B-0CF2-4094-9FB3-05007319F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30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7BC104-14D6-4594-A402-810677313AF6}"/>
              </a:ext>
            </a:extLst>
          </p:cNvPr>
          <p:cNvSpPr/>
          <p:nvPr/>
        </p:nvSpPr>
        <p:spPr>
          <a:xfrm>
            <a:off x="5850834" y="3286540"/>
            <a:ext cx="5181600" cy="1782762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2375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4965D-39D1-493F-AFD8-E8EF51D6D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water is important!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7F5B34-CA0D-445E-B2DE-15438D5D8D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OW criteria are based on living resource needs for striped bass and other important species</a:t>
            </a:r>
          </a:p>
          <a:p>
            <a:r>
              <a:rPr lang="en-US" dirty="0"/>
              <a:t>There is a huge amount of open water (2/3 of the Bay)</a:t>
            </a:r>
          </a:p>
          <a:p>
            <a:r>
              <a:rPr lang="en-US" dirty="0"/>
              <a:t>It’s the part of the bay that humans interact with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262388-6C1D-418D-A82F-D17627A4B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5453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4965D-39D1-493F-AFD8-E8EF51D6D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808" y="365125"/>
            <a:ext cx="11012384" cy="1325563"/>
          </a:xfrm>
        </p:spPr>
        <p:txBody>
          <a:bodyPr/>
          <a:lstStyle/>
          <a:p>
            <a:r>
              <a:rPr lang="en-US" dirty="0"/>
              <a:t>Open water is likely affected by climate change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7F5B34-CA0D-445E-B2DE-15438D5D8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7016"/>
            <a:ext cx="10515600" cy="4486275"/>
          </a:xfrm>
        </p:spPr>
        <p:txBody>
          <a:bodyPr/>
          <a:lstStyle/>
          <a:p>
            <a:r>
              <a:rPr lang="en-US" dirty="0"/>
              <a:t>Climate change is decreasing the saturation concentration of oxygen</a:t>
            </a:r>
          </a:p>
          <a:p>
            <a:r>
              <a:rPr lang="en-US" dirty="0"/>
              <a:t>Open water is more often saturated or super saturated so it will be decreased by a lowering of the saturation level</a:t>
            </a:r>
          </a:p>
          <a:p>
            <a:r>
              <a:rPr lang="en-US" dirty="0"/>
              <a:t>Deep water and Deep Channel rarely approach saturation, so lowering of the saturation concentration may have less of an effect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262388-6C1D-418D-A82F-D17627A4B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32</a:t>
            </a:fld>
            <a:endParaRPr lang="en-US"/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CD2E9FE0-5A81-4FAF-8268-804E25E827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33"/>
          <a:stretch/>
        </p:blipFill>
        <p:spPr>
          <a:xfrm>
            <a:off x="3124194" y="3770154"/>
            <a:ext cx="5943612" cy="308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925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3D46-68A0-4ED9-A318-7C1962FBE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849"/>
            <a:ext cx="10515600" cy="1325563"/>
          </a:xfrm>
        </p:spPr>
        <p:txBody>
          <a:bodyPr/>
          <a:lstStyle/>
          <a:p>
            <a:r>
              <a:rPr lang="en-US" dirty="0"/>
              <a:t>CB6 and CB7 are less sensitive to reductions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71E166-7093-4AD2-8A10-AC279E9B1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5166A0-819D-4EC9-B49B-091F58246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7412"/>
            <a:ext cx="12192000" cy="54905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3D352B6-D1F3-4A37-891B-7FEB1BB4FE6C}"/>
              </a:ext>
            </a:extLst>
          </p:cNvPr>
          <p:cNvSpPr txBox="1"/>
          <p:nvPr/>
        </p:nvSpPr>
        <p:spPr>
          <a:xfrm>
            <a:off x="7421217" y="2531165"/>
            <a:ext cx="4088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2025 climate and reduction effort applied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6B7170C-F152-4032-B61E-C306F21D2349}"/>
              </a:ext>
            </a:extLst>
          </p:cNvPr>
          <p:cNvCxnSpPr>
            <a:cxnSpLocks/>
          </p:cNvCxnSpPr>
          <p:nvPr/>
        </p:nvCxnSpPr>
        <p:spPr>
          <a:xfrm>
            <a:off x="1245704" y="4465983"/>
            <a:ext cx="10601739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13262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3C5A4-3EDB-4E52-AE24-94A98C3E7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Water violation rates in large CBSEGs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B9B0E-4529-40B9-B0DD-A40EF8985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825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Most areas do not reach violation, even by 2055</a:t>
            </a:r>
          </a:p>
          <a:p>
            <a:r>
              <a:rPr lang="en-US" dirty="0"/>
              <a:t>CB6 and CB7 are much more effected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56F45F-C309-4615-BCE9-4373EDFF7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8B4139-6D68-4B26-99AD-3E39AF5096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3" y="2904091"/>
            <a:ext cx="12180987" cy="3953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1379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2EEE0-B2A6-40AB-9D54-48A7A3BBB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are CB6 and CB7 acting so differently?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AC204-0E12-4704-B18E-A10104697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51569" y="1360241"/>
            <a:ext cx="2861954" cy="1488976"/>
          </a:xfrm>
        </p:spPr>
        <p:txBody>
          <a:bodyPr/>
          <a:lstStyle/>
          <a:p>
            <a:r>
              <a:rPr lang="en-US" dirty="0"/>
              <a:t>2003 Technical Support Document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BD55E1-6F1F-45DE-8391-171217867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88C11A-1E66-4AAE-BBA1-FBE121CC3F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812" t="20780" r="26217"/>
          <a:stretch/>
        </p:blipFill>
        <p:spPr>
          <a:xfrm>
            <a:off x="262000" y="1425039"/>
            <a:ext cx="4636325" cy="54329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C2A0E4-7496-45E2-BADB-51429ADA7B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793" t="16624" r="33272" b="9931"/>
          <a:stretch/>
        </p:blipFill>
        <p:spPr>
          <a:xfrm>
            <a:off x="4898325" y="1501979"/>
            <a:ext cx="3712275" cy="524855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5E6E315-33D9-4E6B-B7CB-A7710B2B1BAC}"/>
              </a:ext>
            </a:extLst>
          </p:cNvPr>
          <p:cNvSpPr/>
          <p:nvPr/>
        </p:nvSpPr>
        <p:spPr>
          <a:xfrm>
            <a:off x="4532414" y="136525"/>
            <a:ext cx="75210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https://www.chesapeakebay.net/content/publications/cbp_13218.pdf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68ACAA5-DFA0-42C3-A076-BF853FB5DCC1}"/>
              </a:ext>
            </a:extLst>
          </p:cNvPr>
          <p:cNvSpPr/>
          <p:nvPr/>
        </p:nvSpPr>
        <p:spPr>
          <a:xfrm>
            <a:off x="8610599" y="2940030"/>
            <a:ext cx="358140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“The delineation of the boundary was determined by examining maps of contemporary dissolved oxygen concentration distributions and the anecdotal historical dissolved oxygen concentration data record.”</a:t>
            </a:r>
          </a:p>
        </p:txBody>
      </p:sp>
    </p:spTree>
    <p:extLst>
      <p:ext uri="{BB962C8B-B14F-4D97-AF65-F5344CB8AC3E}">
        <p14:creationId xmlns:p14="http://schemas.microsoft.com/office/powerpoint/2010/main" val="13929702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1631322-9084-4386-9524-E7320B1679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018"/>
          <a:stretch/>
        </p:blipFill>
        <p:spPr bwMode="auto">
          <a:xfrm>
            <a:off x="6096000" y="763918"/>
            <a:ext cx="5968699" cy="536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F7A8AD-85B8-450D-AA79-20B4A160C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301" y="68725"/>
            <a:ext cx="6927574" cy="1325563"/>
          </a:xfrm>
        </p:spPr>
        <p:txBody>
          <a:bodyPr/>
          <a:lstStyle/>
          <a:p>
            <a:r>
              <a:rPr lang="en-US" dirty="0"/>
              <a:t>CB6 boundary moved in 2004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33C4E4-0A3F-416D-B280-EE128F4D2B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301" y="1825625"/>
            <a:ext cx="5968699" cy="4351338"/>
          </a:xfrm>
        </p:spPr>
        <p:txBody>
          <a:bodyPr/>
          <a:lstStyle/>
          <a:p>
            <a:r>
              <a:rPr lang="en-US" dirty="0"/>
              <a:t>Chosen as:</a:t>
            </a:r>
          </a:p>
          <a:p>
            <a:pPr lvl="1"/>
            <a:r>
              <a:rPr lang="en-US" dirty="0"/>
              <a:t>Near the end of the natural channel</a:t>
            </a:r>
          </a:p>
          <a:p>
            <a:pPr lvl="1"/>
            <a:r>
              <a:rPr lang="en-US" dirty="0"/>
              <a:t>The point where non-attainment goes under 1% in the 2003 Cap Load allocations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8B5C30-17CA-49A3-98B5-CFE1A111F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36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CEFC84-D032-42D9-AC6D-664D6284F0E9}"/>
              </a:ext>
            </a:extLst>
          </p:cNvPr>
          <p:cNvSpPr/>
          <p:nvPr/>
        </p:nvSpPr>
        <p:spPr>
          <a:xfrm>
            <a:off x="1131226" y="5988734"/>
            <a:ext cx="40655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https://www.chesapeakebay.net/content/publications/cbp_13270.pdf</a:t>
            </a:r>
          </a:p>
        </p:txBody>
      </p:sp>
    </p:spTree>
    <p:extLst>
      <p:ext uri="{BB962C8B-B14F-4D97-AF65-F5344CB8AC3E}">
        <p14:creationId xmlns:p14="http://schemas.microsoft.com/office/powerpoint/2010/main" val="11712874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FD896-2617-474E-B1BD-7B8E312C2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 there violations above the pycnocline in CB6 and CB7?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D6C21-31F4-45E5-92FE-962AB18089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25625"/>
            <a:ext cx="12192000" cy="4351338"/>
          </a:xfrm>
        </p:spPr>
        <p:txBody>
          <a:bodyPr/>
          <a:lstStyle/>
          <a:p>
            <a:r>
              <a:rPr lang="en-US" dirty="0"/>
              <a:t>There are no violations in the surface mixed layer at 2035 at WIP implementation.  </a:t>
            </a:r>
          </a:p>
          <a:p>
            <a:r>
              <a:rPr lang="en-US" dirty="0"/>
              <a:t>The violation is in the deeper ocean-influence water.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5DEF59-F84A-426B-BA6A-5584A3B45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C96B9C-708C-4CEA-835D-DC0622AE5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967" y="3182587"/>
            <a:ext cx="8207233" cy="3675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15263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6FD06-91AA-4F4D-96BA-EABA746E9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Water Thoughts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6FC0C-55FE-4DE5-BDA6-C4C451A00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95850"/>
          </a:xfrm>
        </p:spPr>
        <p:txBody>
          <a:bodyPr/>
          <a:lstStyle/>
          <a:p>
            <a:r>
              <a:rPr lang="en-US" dirty="0"/>
              <a:t>Open water is an important use for living resources</a:t>
            </a:r>
          </a:p>
          <a:p>
            <a:r>
              <a:rPr lang="en-US" dirty="0"/>
              <a:t>Open water may be more affected by temperature due to concentrations closer to saturation</a:t>
            </a:r>
          </a:p>
          <a:p>
            <a:r>
              <a:rPr lang="en-US" dirty="0"/>
              <a:t>The Modeling Workgroup did not advocate for the WQGIT to drive allocations with CB6 and CB7 open water</a:t>
            </a:r>
          </a:p>
          <a:p>
            <a:pPr lvl="1"/>
            <a:r>
              <a:rPr lang="en-US" dirty="0"/>
              <a:t>Relatively insensitive to load reductions</a:t>
            </a:r>
          </a:p>
          <a:p>
            <a:pPr lvl="1"/>
            <a:r>
              <a:rPr lang="en-US" dirty="0"/>
              <a:t>No other Mainstem Open Water violations through 2055</a:t>
            </a:r>
          </a:p>
          <a:p>
            <a:pPr lvl="2"/>
            <a:r>
              <a:rPr lang="en-US" dirty="0"/>
              <a:t>Other large rivers mostly have no violations through 2055</a:t>
            </a:r>
          </a:p>
          <a:p>
            <a:pPr lvl="1"/>
            <a:r>
              <a:rPr lang="en-US" dirty="0"/>
              <a:t>Strong dependence on the appropriate delineation between ‘Open Water over Deep Water’ and ‘Open Water to the bottom’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630C7A-DEED-4E38-B1F9-015CE75C2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9789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27F3DF1-068E-45BB-8782-C42D1BCD0F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7412"/>
            <a:ext cx="12192000" cy="54905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Nitrogen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789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8A99973-03CA-4D84-B46D-591A79FB23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8972" y="1325880"/>
            <a:ext cx="6126701" cy="4776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Assessment of Dissolved Oxygen Criteria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89465" y="6102630"/>
            <a:ext cx="3233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Spatial Extent of Low Oxygen =&gt; </a:t>
            </a:r>
          </a:p>
        </p:txBody>
      </p:sp>
      <p:sp>
        <p:nvSpPr>
          <p:cNvPr id="5" name="TextBox 4"/>
          <p:cNvSpPr txBox="1"/>
          <p:nvPr/>
        </p:nvSpPr>
        <p:spPr>
          <a:xfrm rot="16200000">
            <a:off x="1295400" y="3505200"/>
            <a:ext cx="3477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Temporal Extent of Low Oxygen =&gt;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7A7D-2254-4B41-A232-DD13D0DCBE55}" type="slidenum">
              <a:rPr lang="en-US" smtClean="0"/>
              <a:t>4</a:t>
            </a:fld>
            <a:endParaRPr 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C72EE331-EF11-4419-9819-4B8A279D887E}"/>
              </a:ext>
            </a:extLst>
          </p:cNvPr>
          <p:cNvSpPr/>
          <p:nvPr/>
        </p:nvSpPr>
        <p:spPr>
          <a:xfrm>
            <a:off x="3910013" y="2376490"/>
            <a:ext cx="2490787" cy="2352674"/>
          </a:xfrm>
          <a:custGeom>
            <a:avLst/>
            <a:gdLst>
              <a:gd name="connsiteX0" fmla="*/ 0 w 1276350"/>
              <a:gd name="connsiteY0" fmla="*/ 0 h 2524125"/>
              <a:gd name="connsiteX1" fmla="*/ 180975 w 1276350"/>
              <a:gd name="connsiteY1" fmla="*/ 590550 h 2524125"/>
              <a:gd name="connsiteX2" fmla="*/ 838200 w 1276350"/>
              <a:gd name="connsiteY2" fmla="*/ 1333500 h 2524125"/>
              <a:gd name="connsiteX3" fmla="*/ 1133475 w 1276350"/>
              <a:gd name="connsiteY3" fmla="*/ 2076450 h 2524125"/>
              <a:gd name="connsiteX4" fmla="*/ 1276350 w 1276350"/>
              <a:gd name="connsiteY4" fmla="*/ 2524125 h 2524125"/>
              <a:gd name="connsiteX5" fmla="*/ 1152525 w 1276350"/>
              <a:gd name="connsiteY5" fmla="*/ 2505075 h 2524125"/>
              <a:gd name="connsiteX6" fmla="*/ 1143000 w 1276350"/>
              <a:gd name="connsiteY6" fmla="*/ 2362200 h 2524125"/>
              <a:gd name="connsiteX7" fmla="*/ 885825 w 1276350"/>
              <a:gd name="connsiteY7" fmla="*/ 2190750 h 2524125"/>
              <a:gd name="connsiteX8" fmla="*/ 657225 w 1276350"/>
              <a:gd name="connsiteY8" fmla="*/ 2019300 h 2524125"/>
              <a:gd name="connsiteX9" fmla="*/ 438150 w 1276350"/>
              <a:gd name="connsiteY9" fmla="*/ 1752600 h 2524125"/>
              <a:gd name="connsiteX10" fmla="*/ 304800 w 1276350"/>
              <a:gd name="connsiteY10" fmla="*/ 1533525 h 2524125"/>
              <a:gd name="connsiteX11" fmla="*/ 123825 w 1276350"/>
              <a:gd name="connsiteY11" fmla="*/ 1343025 h 2524125"/>
              <a:gd name="connsiteX12" fmla="*/ 57150 w 1276350"/>
              <a:gd name="connsiteY12" fmla="*/ 1095375 h 2524125"/>
              <a:gd name="connsiteX13" fmla="*/ 0 w 1276350"/>
              <a:gd name="connsiteY13" fmla="*/ 0 h 2524125"/>
              <a:gd name="connsiteX0" fmla="*/ 0 w 1452562"/>
              <a:gd name="connsiteY0" fmla="*/ 0 h 2224087"/>
              <a:gd name="connsiteX1" fmla="*/ 357187 w 1452562"/>
              <a:gd name="connsiteY1" fmla="*/ 290512 h 2224087"/>
              <a:gd name="connsiteX2" fmla="*/ 1014412 w 1452562"/>
              <a:gd name="connsiteY2" fmla="*/ 1033462 h 2224087"/>
              <a:gd name="connsiteX3" fmla="*/ 1309687 w 1452562"/>
              <a:gd name="connsiteY3" fmla="*/ 1776412 h 2224087"/>
              <a:gd name="connsiteX4" fmla="*/ 1452562 w 1452562"/>
              <a:gd name="connsiteY4" fmla="*/ 2224087 h 2224087"/>
              <a:gd name="connsiteX5" fmla="*/ 1328737 w 1452562"/>
              <a:gd name="connsiteY5" fmla="*/ 2205037 h 2224087"/>
              <a:gd name="connsiteX6" fmla="*/ 1319212 w 1452562"/>
              <a:gd name="connsiteY6" fmla="*/ 2062162 h 2224087"/>
              <a:gd name="connsiteX7" fmla="*/ 1062037 w 1452562"/>
              <a:gd name="connsiteY7" fmla="*/ 1890712 h 2224087"/>
              <a:gd name="connsiteX8" fmla="*/ 833437 w 1452562"/>
              <a:gd name="connsiteY8" fmla="*/ 1719262 h 2224087"/>
              <a:gd name="connsiteX9" fmla="*/ 614362 w 1452562"/>
              <a:gd name="connsiteY9" fmla="*/ 1452562 h 2224087"/>
              <a:gd name="connsiteX10" fmla="*/ 481012 w 1452562"/>
              <a:gd name="connsiteY10" fmla="*/ 1233487 h 2224087"/>
              <a:gd name="connsiteX11" fmla="*/ 300037 w 1452562"/>
              <a:gd name="connsiteY11" fmla="*/ 1042987 h 2224087"/>
              <a:gd name="connsiteX12" fmla="*/ 233362 w 1452562"/>
              <a:gd name="connsiteY12" fmla="*/ 795337 h 2224087"/>
              <a:gd name="connsiteX13" fmla="*/ 0 w 1452562"/>
              <a:gd name="connsiteY13" fmla="*/ 0 h 2224087"/>
              <a:gd name="connsiteX0" fmla="*/ 0 w 1452562"/>
              <a:gd name="connsiteY0" fmla="*/ 0 h 2224087"/>
              <a:gd name="connsiteX1" fmla="*/ 166687 w 1452562"/>
              <a:gd name="connsiteY1" fmla="*/ 214312 h 2224087"/>
              <a:gd name="connsiteX2" fmla="*/ 1014412 w 1452562"/>
              <a:gd name="connsiteY2" fmla="*/ 1033462 h 2224087"/>
              <a:gd name="connsiteX3" fmla="*/ 1309687 w 1452562"/>
              <a:gd name="connsiteY3" fmla="*/ 1776412 h 2224087"/>
              <a:gd name="connsiteX4" fmla="*/ 1452562 w 1452562"/>
              <a:gd name="connsiteY4" fmla="*/ 2224087 h 2224087"/>
              <a:gd name="connsiteX5" fmla="*/ 1328737 w 1452562"/>
              <a:gd name="connsiteY5" fmla="*/ 2205037 h 2224087"/>
              <a:gd name="connsiteX6" fmla="*/ 1319212 w 1452562"/>
              <a:gd name="connsiteY6" fmla="*/ 2062162 h 2224087"/>
              <a:gd name="connsiteX7" fmla="*/ 1062037 w 1452562"/>
              <a:gd name="connsiteY7" fmla="*/ 1890712 h 2224087"/>
              <a:gd name="connsiteX8" fmla="*/ 833437 w 1452562"/>
              <a:gd name="connsiteY8" fmla="*/ 1719262 h 2224087"/>
              <a:gd name="connsiteX9" fmla="*/ 614362 w 1452562"/>
              <a:gd name="connsiteY9" fmla="*/ 1452562 h 2224087"/>
              <a:gd name="connsiteX10" fmla="*/ 481012 w 1452562"/>
              <a:gd name="connsiteY10" fmla="*/ 1233487 h 2224087"/>
              <a:gd name="connsiteX11" fmla="*/ 300037 w 1452562"/>
              <a:gd name="connsiteY11" fmla="*/ 1042987 h 2224087"/>
              <a:gd name="connsiteX12" fmla="*/ 233362 w 1452562"/>
              <a:gd name="connsiteY12" fmla="*/ 795337 h 2224087"/>
              <a:gd name="connsiteX13" fmla="*/ 0 w 1452562"/>
              <a:gd name="connsiteY13" fmla="*/ 0 h 2224087"/>
              <a:gd name="connsiteX0" fmla="*/ 0 w 1452562"/>
              <a:gd name="connsiteY0" fmla="*/ 0 h 2224087"/>
              <a:gd name="connsiteX1" fmla="*/ 138112 w 1452562"/>
              <a:gd name="connsiteY1" fmla="*/ 300037 h 2224087"/>
              <a:gd name="connsiteX2" fmla="*/ 1014412 w 1452562"/>
              <a:gd name="connsiteY2" fmla="*/ 1033462 h 2224087"/>
              <a:gd name="connsiteX3" fmla="*/ 1309687 w 1452562"/>
              <a:gd name="connsiteY3" fmla="*/ 1776412 h 2224087"/>
              <a:gd name="connsiteX4" fmla="*/ 1452562 w 1452562"/>
              <a:gd name="connsiteY4" fmla="*/ 2224087 h 2224087"/>
              <a:gd name="connsiteX5" fmla="*/ 1328737 w 1452562"/>
              <a:gd name="connsiteY5" fmla="*/ 2205037 h 2224087"/>
              <a:gd name="connsiteX6" fmla="*/ 1319212 w 1452562"/>
              <a:gd name="connsiteY6" fmla="*/ 2062162 h 2224087"/>
              <a:gd name="connsiteX7" fmla="*/ 1062037 w 1452562"/>
              <a:gd name="connsiteY7" fmla="*/ 1890712 h 2224087"/>
              <a:gd name="connsiteX8" fmla="*/ 833437 w 1452562"/>
              <a:gd name="connsiteY8" fmla="*/ 1719262 h 2224087"/>
              <a:gd name="connsiteX9" fmla="*/ 614362 w 1452562"/>
              <a:gd name="connsiteY9" fmla="*/ 1452562 h 2224087"/>
              <a:gd name="connsiteX10" fmla="*/ 481012 w 1452562"/>
              <a:gd name="connsiteY10" fmla="*/ 1233487 h 2224087"/>
              <a:gd name="connsiteX11" fmla="*/ 300037 w 1452562"/>
              <a:gd name="connsiteY11" fmla="*/ 1042987 h 2224087"/>
              <a:gd name="connsiteX12" fmla="*/ 233362 w 1452562"/>
              <a:gd name="connsiteY12" fmla="*/ 795337 h 2224087"/>
              <a:gd name="connsiteX13" fmla="*/ 0 w 1452562"/>
              <a:gd name="connsiteY13" fmla="*/ 0 h 2224087"/>
              <a:gd name="connsiteX0" fmla="*/ 0 w 1452562"/>
              <a:gd name="connsiteY0" fmla="*/ 0 h 2224087"/>
              <a:gd name="connsiteX1" fmla="*/ 161925 w 1452562"/>
              <a:gd name="connsiteY1" fmla="*/ 247649 h 2224087"/>
              <a:gd name="connsiteX2" fmla="*/ 1014412 w 1452562"/>
              <a:gd name="connsiteY2" fmla="*/ 1033462 h 2224087"/>
              <a:gd name="connsiteX3" fmla="*/ 1309687 w 1452562"/>
              <a:gd name="connsiteY3" fmla="*/ 1776412 h 2224087"/>
              <a:gd name="connsiteX4" fmla="*/ 1452562 w 1452562"/>
              <a:gd name="connsiteY4" fmla="*/ 2224087 h 2224087"/>
              <a:gd name="connsiteX5" fmla="*/ 1328737 w 1452562"/>
              <a:gd name="connsiteY5" fmla="*/ 2205037 h 2224087"/>
              <a:gd name="connsiteX6" fmla="*/ 1319212 w 1452562"/>
              <a:gd name="connsiteY6" fmla="*/ 2062162 h 2224087"/>
              <a:gd name="connsiteX7" fmla="*/ 1062037 w 1452562"/>
              <a:gd name="connsiteY7" fmla="*/ 1890712 h 2224087"/>
              <a:gd name="connsiteX8" fmla="*/ 833437 w 1452562"/>
              <a:gd name="connsiteY8" fmla="*/ 1719262 h 2224087"/>
              <a:gd name="connsiteX9" fmla="*/ 614362 w 1452562"/>
              <a:gd name="connsiteY9" fmla="*/ 1452562 h 2224087"/>
              <a:gd name="connsiteX10" fmla="*/ 481012 w 1452562"/>
              <a:gd name="connsiteY10" fmla="*/ 1233487 h 2224087"/>
              <a:gd name="connsiteX11" fmla="*/ 300037 w 1452562"/>
              <a:gd name="connsiteY11" fmla="*/ 1042987 h 2224087"/>
              <a:gd name="connsiteX12" fmla="*/ 233362 w 1452562"/>
              <a:gd name="connsiteY12" fmla="*/ 795337 h 2224087"/>
              <a:gd name="connsiteX13" fmla="*/ 0 w 1452562"/>
              <a:gd name="connsiteY13" fmla="*/ 0 h 2224087"/>
              <a:gd name="connsiteX0" fmla="*/ 0 w 1452562"/>
              <a:gd name="connsiteY0" fmla="*/ 0 h 2224087"/>
              <a:gd name="connsiteX1" fmla="*/ 161925 w 1452562"/>
              <a:gd name="connsiteY1" fmla="*/ 247649 h 2224087"/>
              <a:gd name="connsiteX2" fmla="*/ 1014412 w 1452562"/>
              <a:gd name="connsiteY2" fmla="*/ 1033462 h 2224087"/>
              <a:gd name="connsiteX3" fmla="*/ 1309687 w 1452562"/>
              <a:gd name="connsiteY3" fmla="*/ 1776412 h 2224087"/>
              <a:gd name="connsiteX4" fmla="*/ 1452562 w 1452562"/>
              <a:gd name="connsiteY4" fmla="*/ 2224087 h 2224087"/>
              <a:gd name="connsiteX5" fmla="*/ 1328737 w 1452562"/>
              <a:gd name="connsiteY5" fmla="*/ 2205037 h 2224087"/>
              <a:gd name="connsiteX6" fmla="*/ 1319212 w 1452562"/>
              <a:gd name="connsiteY6" fmla="*/ 2062162 h 2224087"/>
              <a:gd name="connsiteX7" fmla="*/ 1062037 w 1452562"/>
              <a:gd name="connsiteY7" fmla="*/ 1890712 h 2224087"/>
              <a:gd name="connsiteX8" fmla="*/ 833437 w 1452562"/>
              <a:gd name="connsiteY8" fmla="*/ 1719262 h 2224087"/>
              <a:gd name="connsiteX9" fmla="*/ 614362 w 1452562"/>
              <a:gd name="connsiteY9" fmla="*/ 1452562 h 2224087"/>
              <a:gd name="connsiteX10" fmla="*/ 481012 w 1452562"/>
              <a:gd name="connsiteY10" fmla="*/ 1233487 h 2224087"/>
              <a:gd name="connsiteX11" fmla="*/ 300037 w 1452562"/>
              <a:gd name="connsiteY11" fmla="*/ 1042987 h 2224087"/>
              <a:gd name="connsiteX12" fmla="*/ 233362 w 1452562"/>
              <a:gd name="connsiteY12" fmla="*/ 795337 h 2224087"/>
              <a:gd name="connsiteX13" fmla="*/ 0 w 1452562"/>
              <a:gd name="connsiteY13" fmla="*/ 0 h 2224087"/>
              <a:gd name="connsiteX0" fmla="*/ 0 w 1452562"/>
              <a:gd name="connsiteY0" fmla="*/ 0 h 2224087"/>
              <a:gd name="connsiteX1" fmla="*/ 161925 w 1452562"/>
              <a:gd name="connsiteY1" fmla="*/ 247649 h 2224087"/>
              <a:gd name="connsiteX2" fmla="*/ 900112 w 1452562"/>
              <a:gd name="connsiteY2" fmla="*/ 719137 h 2224087"/>
              <a:gd name="connsiteX3" fmla="*/ 1309687 w 1452562"/>
              <a:gd name="connsiteY3" fmla="*/ 1776412 h 2224087"/>
              <a:gd name="connsiteX4" fmla="*/ 1452562 w 1452562"/>
              <a:gd name="connsiteY4" fmla="*/ 2224087 h 2224087"/>
              <a:gd name="connsiteX5" fmla="*/ 1328737 w 1452562"/>
              <a:gd name="connsiteY5" fmla="*/ 2205037 h 2224087"/>
              <a:gd name="connsiteX6" fmla="*/ 1319212 w 1452562"/>
              <a:gd name="connsiteY6" fmla="*/ 2062162 h 2224087"/>
              <a:gd name="connsiteX7" fmla="*/ 1062037 w 1452562"/>
              <a:gd name="connsiteY7" fmla="*/ 1890712 h 2224087"/>
              <a:gd name="connsiteX8" fmla="*/ 833437 w 1452562"/>
              <a:gd name="connsiteY8" fmla="*/ 1719262 h 2224087"/>
              <a:gd name="connsiteX9" fmla="*/ 614362 w 1452562"/>
              <a:gd name="connsiteY9" fmla="*/ 1452562 h 2224087"/>
              <a:gd name="connsiteX10" fmla="*/ 481012 w 1452562"/>
              <a:gd name="connsiteY10" fmla="*/ 1233487 h 2224087"/>
              <a:gd name="connsiteX11" fmla="*/ 300037 w 1452562"/>
              <a:gd name="connsiteY11" fmla="*/ 1042987 h 2224087"/>
              <a:gd name="connsiteX12" fmla="*/ 233362 w 1452562"/>
              <a:gd name="connsiteY12" fmla="*/ 795337 h 2224087"/>
              <a:gd name="connsiteX13" fmla="*/ 0 w 1452562"/>
              <a:gd name="connsiteY13" fmla="*/ 0 h 2224087"/>
              <a:gd name="connsiteX0" fmla="*/ 0 w 1452562"/>
              <a:gd name="connsiteY0" fmla="*/ 0 h 2224087"/>
              <a:gd name="connsiteX1" fmla="*/ 161925 w 1452562"/>
              <a:gd name="connsiteY1" fmla="*/ 247649 h 2224087"/>
              <a:gd name="connsiteX2" fmla="*/ 900112 w 1452562"/>
              <a:gd name="connsiteY2" fmla="*/ 719137 h 2224087"/>
              <a:gd name="connsiteX3" fmla="*/ 1309687 w 1452562"/>
              <a:gd name="connsiteY3" fmla="*/ 1776412 h 2224087"/>
              <a:gd name="connsiteX4" fmla="*/ 1452562 w 1452562"/>
              <a:gd name="connsiteY4" fmla="*/ 2224087 h 2224087"/>
              <a:gd name="connsiteX5" fmla="*/ 1328737 w 1452562"/>
              <a:gd name="connsiteY5" fmla="*/ 2205037 h 2224087"/>
              <a:gd name="connsiteX6" fmla="*/ 1319212 w 1452562"/>
              <a:gd name="connsiteY6" fmla="*/ 2062162 h 2224087"/>
              <a:gd name="connsiteX7" fmla="*/ 1062037 w 1452562"/>
              <a:gd name="connsiteY7" fmla="*/ 1890712 h 2224087"/>
              <a:gd name="connsiteX8" fmla="*/ 833437 w 1452562"/>
              <a:gd name="connsiteY8" fmla="*/ 1719262 h 2224087"/>
              <a:gd name="connsiteX9" fmla="*/ 614362 w 1452562"/>
              <a:gd name="connsiteY9" fmla="*/ 1452562 h 2224087"/>
              <a:gd name="connsiteX10" fmla="*/ 481012 w 1452562"/>
              <a:gd name="connsiteY10" fmla="*/ 1233487 h 2224087"/>
              <a:gd name="connsiteX11" fmla="*/ 300037 w 1452562"/>
              <a:gd name="connsiteY11" fmla="*/ 1042987 h 2224087"/>
              <a:gd name="connsiteX12" fmla="*/ 233362 w 1452562"/>
              <a:gd name="connsiteY12" fmla="*/ 795337 h 2224087"/>
              <a:gd name="connsiteX13" fmla="*/ 0 w 1452562"/>
              <a:gd name="connsiteY13" fmla="*/ 0 h 2224087"/>
              <a:gd name="connsiteX0" fmla="*/ 0 w 1452562"/>
              <a:gd name="connsiteY0" fmla="*/ 0 h 2224087"/>
              <a:gd name="connsiteX1" fmla="*/ 161925 w 1452562"/>
              <a:gd name="connsiteY1" fmla="*/ 247649 h 2224087"/>
              <a:gd name="connsiteX2" fmla="*/ 781050 w 1452562"/>
              <a:gd name="connsiteY2" fmla="*/ 485774 h 2224087"/>
              <a:gd name="connsiteX3" fmla="*/ 1309687 w 1452562"/>
              <a:gd name="connsiteY3" fmla="*/ 1776412 h 2224087"/>
              <a:gd name="connsiteX4" fmla="*/ 1452562 w 1452562"/>
              <a:gd name="connsiteY4" fmla="*/ 2224087 h 2224087"/>
              <a:gd name="connsiteX5" fmla="*/ 1328737 w 1452562"/>
              <a:gd name="connsiteY5" fmla="*/ 2205037 h 2224087"/>
              <a:gd name="connsiteX6" fmla="*/ 1319212 w 1452562"/>
              <a:gd name="connsiteY6" fmla="*/ 2062162 h 2224087"/>
              <a:gd name="connsiteX7" fmla="*/ 1062037 w 1452562"/>
              <a:gd name="connsiteY7" fmla="*/ 1890712 h 2224087"/>
              <a:gd name="connsiteX8" fmla="*/ 833437 w 1452562"/>
              <a:gd name="connsiteY8" fmla="*/ 1719262 h 2224087"/>
              <a:gd name="connsiteX9" fmla="*/ 614362 w 1452562"/>
              <a:gd name="connsiteY9" fmla="*/ 1452562 h 2224087"/>
              <a:gd name="connsiteX10" fmla="*/ 481012 w 1452562"/>
              <a:gd name="connsiteY10" fmla="*/ 1233487 h 2224087"/>
              <a:gd name="connsiteX11" fmla="*/ 300037 w 1452562"/>
              <a:gd name="connsiteY11" fmla="*/ 1042987 h 2224087"/>
              <a:gd name="connsiteX12" fmla="*/ 233362 w 1452562"/>
              <a:gd name="connsiteY12" fmla="*/ 795337 h 2224087"/>
              <a:gd name="connsiteX13" fmla="*/ 0 w 1452562"/>
              <a:gd name="connsiteY13" fmla="*/ 0 h 2224087"/>
              <a:gd name="connsiteX0" fmla="*/ 0 w 1452562"/>
              <a:gd name="connsiteY0" fmla="*/ 0 h 2224087"/>
              <a:gd name="connsiteX1" fmla="*/ 161925 w 1452562"/>
              <a:gd name="connsiteY1" fmla="*/ 247649 h 2224087"/>
              <a:gd name="connsiteX2" fmla="*/ 781050 w 1452562"/>
              <a:gd name="connsiteY2" fmla="*/ 485774 h 2224087"/>
              <a:gd name="connsiteX3" fmla="*/ 1057275 w 1452562"/>
              <a:gd name="connsiteY3" fmla="*/ 1133474 h 2224087"/>
              <a:gd name="connsiteX4" fmla="*/ 1309687 w 1452562"/>
              <a:gd name="connsiteY4" fmla="*/ 1776412 h 2224087"/>
              <a:gd name="connsiteX5" fmla="*/ 1452562 w 1452562"/>
              <a:gd name="connsiteY5" fmla="*/ 2224087 h 2224087"/>
              <a:gd name="connsiteX6" fmla="*/ 1328737 w 1452562"/>
              <a:gd name="connsiteY6" fmla="*/ 2205037 h 2224087"/>
              <a:gd name="connsiteX7" fmla="*/ 1319212 w 1452562"/>
              <a:gd name="connsiteY7" fmla="*/ 2062162 h 2224087"/>
              <a:gd name="connsiteX8" fmla="*/ 1062037 w 1452562"/>
              <a:gd name="connsiteY8" fmla="*/ 1890712 h 2224087"/>
              <a:gd name="connsiteX9" fmla="*/ 833437 w 1452562"/>
              <a:gd name="connsiteY9" fmla="*/ 1719262 h 2224087"/>
              <a:gd name="connsiteX10" fmla="*/ 614362 w 1452562"/>
              <a:gd name="connsiteY10" fmla="*/ 1452562 h 2224087"/>
              <a:gd name="connsiteX11" fmla="*/ 481012 w 1452562"/>
              <a:gd name="connsiteY11" fmla="*/ 1233487 h 2224087"/>
              <a:gd name="connsiteX12" fmla="*/ 300037 w 1452562"/>
              <a:gd name="connsiteY12" fmla="*/ 1042987 h 2224087"/>
              <a:gd name="connsiteX13" fmla="*/ 233362 w 1452562"/>
              <a:gd name="connsiteY13" fmla="*/ 795337 h 2224087"/>
              <a:gd name="connsiteX14" fmla="*/ 0 w 1452562"/>
              <a:gd name="connsiteY14" fmla="*/ 0 h 2224087"/>
              <a:gd name="connsiteX0" fmla="*/ 0 w 1452562"/>
              <a:gd name="connsiteY0" fmla="*/ 0 h 2224087"/>
              <a:gd name="connsiteX1" fmla="*/ 161925 w 1452562"/>
              <a:gd name="connsiteY1" fmla="*/ 247649 h 2224087"/>
              <a:gd name="connsiteX2" fmla="*/ 781050 w 1452562"/>
              <a:gd name="connsiteY2" fmla="*/ 485774 h 2224087"/>
              <a:gd name="connsiteX3" fmla="*/ 923925 w 1452562"/>
              <a:gd name="connsiteY3" fmla="*/ 747712 h 2224087"/>
              <a:gd name="connsiteX4" fmla="*/ 1309687 w 1452562"/>
              <a:gd name="connsiteY4" fmla="*/ 1776412 h 2224087"/>
              <a:gd name="connsiteX5" fmla="*/ 1452562 w 1452562"/>
              <a:gd name="connsiteY5" fmla="*/ 2224087 h 2224087"/>
              <a:gd name="connsiteX6" fmla="*/ 1328737 w 1452562"/>
              <a:gd name="connsiteY6" fmla="*/ 2205037 h 2224087"/>
              <a:gd name="connsiteX7" fmla="*/ 1319212 w 1452562"/>
              <a:gd name="connsiteY7" fmla="*/ 2062162 h 2224087"/>
              <a:gd name="connsiteX8" fmla="*/ 1062037 w 1452562"/>
              <a:gd name="connsiteY8" fmla="*/ 1890712 h 2224087"/>
              <a:gd name="connsiteX9" fmla="*/ 833437 w 1452562"/>
              <a:gd name="connsiteY9" fmla="*/ 1719262 h 2224087"/>
              <a:gd name="connsiteX10" fmla="*/ 614362 w 1452562"/>
              <a:gd name="connsiteY10" fmla="*/ 1452562 h 2224087"/>
              <a:gd name="connsiteX11" fmla="*/ 481012 w 1452562"/>
              <a:gd name="connsiteY11" fmla="*/ 1233487 h 2224087"/>
              <a:gd name="connsiteX12" fmla="*/ 300037 w 1452562"/>
              <a:gd name="connsiteY12" fmla="*/ 1042987 h 2224087"/>
              <a:gd name="connsiteX13" fmla="*/ 233362 w 1452562"/>
              <a:gd name="connsiteY13" fmla="*/ 795337 h 2224087"/>
              <a:gd name="connsiteX14" fmla="*/ 0 w 1452562"/>
              <a:gd name="connsiteY14" fmla="*/ 0 h 2224087"/>
              <a:gd name="connsiteX0" fmla="*/ 0 w 1452562"/>
              <a:gd name="connsiteY0" fmla="*/ 0 h 2224087"/>
              <a:gd name="connsiteX1" fmla="*/ 161925 w 1452562"/>
              <a:gd name="connsiteY1" fmla="*/ 247649 h 2224087"/>
              <a:gd name="connsiteX2" fmla="*/ 781050 w 1452562"/>
              <a:gd name="connsiteY2" fmla="*/ 485774 h 2224087"/>
              <a:gd name="connsiteX3" fmla="*/ 923925 w 1452562"/>
              <a:gd name="connsiteY3" fmla="*/ 747712 h 2224087"/>
              <a:gd name="connsiteX4" fmla="*/ 1142999 w 1452562"/>
              <a:gd name="connsiteY4" fmla="*/ 1000125 h 2224087"/>
              <a:gd name="connsiteX5" fmla="*/ 1452562 w 1452562"/>
              <a:gd name="connsiteY5" fmla="*/ 2224087 h 2224087"/>
              <a:gd name="connsiteX6" fmla="*/ 1328737 w 1452562"/>
              <a:gd name="connsiteY6" fmla="*/ 2205037 h 2224087"/>
              <a:gd name="connsiteX7" fmla="*/ 1319212 w 1452562"/>
              <a:gd name="connsiteY7" fmla="*/ 2062162 h 2224087"/>
              <a:gd name="connsiteX8" fmla="*/ 1062037 w 1452562"/>
              <a:gd name="connsiteY8" fmla="*/ 1890712 h 2224087"/>
              <a:gd name="connsiteX9" fmla="*/ 833437 w 1452562"/>
              <a:gd name="connsiteY9" fmla="*/ 1719262 h 2224087"/>
              <a:gd name="connsiteX10" fmla="*/ 614362 w 1452562"/>
              <a:gd name="connsiteY10" fmla="*/ 1452562 h 2224087"/>
              <a:gd name="connsiteX11" fmla="*/ 481012 w 1452562"/>
              <a:gd name="connsiteY11" fmla="*/ 1233487 h 2224087"/>
              <a:gd name="connsiteX12" fmla="*/ 300037 w 1452562"/>
              <a:gd name="connsiteY12" fmla="*/ 1042987 h 2224087"/>
              <a:gd name="connsiteX13" fmla="*/ 233362 w 1452562"/>
              <a:gd name="connsiteY13" fmla="*/ 795337 h 2224087"/>
              <a:gd name="connsiteX14" fmla="*/ 0 w 1452562"/>
              <a:gd name="connsiteY14" fmla="*/ 0 h 2224087"/>
              <a:gd name="connsiteX0" fmla="*/ 0 w 1328737"/>
              <a:gd name="connsiteY0" fmla="*/ 0 h 2205037"/>
              <a:gd name="connsiteX1" fmla="*/ 161925 w 1328737"/>
              <a:gd name="connsiteY1" fmla="*/ 247649 h 2205037"/>
              <a:gd name="connsiteX2" fmla="*/ 781050 w 1328737"/>
              <a:gd name="connsiteY2" fmla="*/ 485774 h 2205037"/>
              <a:gd name="connsiteX3" fmla="*/ 923925 w 1328737"/>
              <a:gd name="connsiteY3" fmla="*/ 747712 h 2205037"/>
              <a:gd name="connsiteX4" fmla="*/ 1142999 w 1328737"/>
              <a:gd name="connsiteY4" fmla="*/ 1000125 h 2205037"/>
              <a:gd name="connsiteX5" fmla="*/ 1119187 w 1328737"/>
              <a:gd name="connsiteY5" fmla="*/ 1314449 h 2205037"/>
              <a:gd name="connsiteX6" fmla="*/ 1328737 w 1328737"/>
              <a:gd name="connsiteY6" fmla="*/ 2205037 h 2205037"/>
              <a:gd name="connsiteX7" fmla="*/ 1319212 w 1328737"/>
              <a:gd name="connsiteY7" fmla="*/ 2062162 h 2205037"/>
              <a:gd name="connsiteX8" fmla="*/ 1062037 w 1328737"/>
              <a:gd name="connsiteY8" fmla="*/ 1890712 h 2205037"/>
              <a:gd name="connsiteX9" fmla="*/ 833437 w 1328737"/>
              <a:gd name="connsiteY9" fmla="*/ 1719262 h 2205037"/>
              <a:gd name="connsiteX10" fmla="*/ 614362 w 1328737"/>
              <a:gd name="connsiteY10" fmla="*/ 1452562 h 2205037"/>
              <a:gd name="connsiteX11" fmla="*/ 481012 w 1328737"/>
              <a:gd name="connsiteY11" fmla="*/ 1233487 h 2205037"/>
              <a:gd name="connsiteX12" fmla="*/ 300037 w 1328737"/>
              <a:gd name="connsiteY12" fmla="*/ 1042987 h 2205037"/>
              <a:gd name="connsiteX13" fmla="*/ 233362 w 1328737"/>
              <a:gd name="connsiteY13" fmla="*/ 795337 h 2205037"/>
              <a:gd name="connsiteX14" fmla="*/ 0 w 1328737"/>
              <a:gd name="connsiteY14" fmla="*/ 0 h 2205037"/>
              <a:gd name="connsiteX0" fmla="*/ 0 w 1328737"/>
              <a:gd name="connsiteY0" fmla="*/ 0 h 2205037"/>
              <a:gd name="connsiteX1" fmla="*/ 161925 w 1328737"/>
              <a:gd name="connsiteY1" fmla="*/ 247649 h 2205037"/>
              <a:gd name="connsiteX2" fmla="*/ 781050 w 1328737"/>
              <a:gd name="connsiteY2" fmla="*/ 485774 h 2205037"/>
              <a:gd name="connsiteX3" fmla="*/ 923925 w 1328737"/>
              <a:gd name="connsiteY3" fmla="*/ 747712 h 2205037"/>
              <a:gd name="connsiteX4" fmla="*/ 1142999 w 1328737"/>
              <a:gd name="connsiteY4" fmla="*/ 1000125 h 2205037"/>
              <a:gd name="connsiteX5" fmla="*/ 1152525 w 1328737"/>
              <a:gd name="connsiteY5" fmla="*/ 1219199 h 2205037"/>
              <a:gd name="connsiteX6" fmla="*/ 1328737 w 1328737"/>
              <a:gd name="connsiteY6" fmla="*/ 2205037 h 2205037"/>
              <a:gd name="connsiteX7" fmla="*/ 1319212 w 1328737"/>
              <a:gd name="connsiteY7" fmla="*/ 2062162 h 2205037"/>
              <a:gd name="connsiteX8" fmla="*/ 1062037 w 1328737"/>
              <a:gd name="connsiteY8" fmla="*/ 1890712 h 2205037"/>
              <a:gd name="connsiteX9" fmla="*/ 833437 w 1328737"/>
              <a:gd name="connsiteY9" fmla="*/ 1719262 h 2205037"/>
              <a:gd name="connsiteX10" fmla="*/ 614362 w 1328737"/>
              <a:gd name="connsiteY10" fmla="*/ 1452562 h 2205037"/>
              <a:gd name="connsiteX11" fmla="*/ 481012 w 1328737"/>
              <a:gd name="connsiteY11" fmla="*/ 1233487 h 2205037"/>
              <a:gd name="connsiteX12" fmla="*/ 300037 w 1328737"/>
              <a:gd name="connsiteY12" fmla="*/ 1042987 h 2205037"/>
              <a:gd name="connsiteX13" fmla="*/ 233362 w 1328737"/>
              <a:gd name="connsiteY13" fmla="*/ 795337 h 2205037"/>
              <a:gd name="connsiteX14" fmla="*/ 0 w 1328737"/>
              <a:gd name="connsiteY14" fmla="*/ 0 h 2205037"/>
              <a:gd name="connsiteX0" fmla="*/ 0 w 1452562"/>
              <a:gd name="connsiteY0" fmla="*/ 0 h 2205037"/>
              <a:gd name="connsiteX1" fmla="*/ 161925 w 1452562"/>
              <a:gd name="connsiteY1" fmla="*/ 247649 h 2205037"/>
              <a:gd name="connsiteX2" fmla="*/ 781050 w 1452562"/>
              <a:gd name="connsiteY2" fmla="*/ 485774 h 2205037"/>
              <a:gd name="connsiteX3" fmla="*/ 923925 w 1452562"/>
              <a:gd name="connsiteY3" fmla="*/ 747712 h 2205037"/>
              <a:gd name="connsiteX4" fmla="*/ 1142999 w 1452562"/>
              <a:gd name="connsiteY4" fmla="*/ 1000125 h 2205037"/>
              <a:gd name="connsiteX5" fmla="*/ 1152525 w 1452562"/>
              <a:gd name="connsiteY5" fmla="*/ 1219199 h 2205037"/>
              <a:gd name="connsiteX6" fmla="*/ 1328737 w 1452562"/>
              <a:gd name="connsiteY6" fmla="*/ 2205037 h 2205037"/>
              <a:gd name="connsiteX7" fmla="*/ 1452562 w 1452562"/>
              <a:gd name="connsiteY7" fmla="*/ 2000250 h 2205037"/>
              <a:gd name="connsiteX8" fmla="*/ 1062037 w 1452562"/>
              <a:gd name="connsiteY8" fmla="*/ 1890712 h 2205037"/>
              <a:gd name="connsiteX9" fmla="*/ 833437 w 1452562"/>
              <a:gd name="connsiteY9" fmla="*/ 1719262 h 2205037"/>
              <a:gd name="connsiteX10" fmla="*/ 614362 w 1452562"/>
              <a:gd name="connsiteY10" fmla="*/ 1452562 h 2205037"/>
              <a:gd name="connsiteX11" fmla="*/ 481012 w 1452562"/>
              <a:gd name="connsiteY11" fmla="*/ 1233487 h 2205037"/>
              <a:gd name="connsiteX12" fmla="*/ 300037 w 1452562"/>
              <a:gd name="connsiteY12" fmla="*/ 1042987 h 2205037"/>
              <a:gd name="connsiteX13" fmla="*/ 233362 w 1452562"/>
              <a:gd name="connsiteY13" fmla="*/ 795337 h 2205037"/>
              <a:gd name="connsiteX14" fmla="*/ 0 w 1452562"/>
              <a:gd name="connsiteY14" fmla="*/ 0 h 2205037"/>
              <a:gd name="connsiteX0" fmla="*/ 0 w 1328737"/>
              <a:gd name="connsiteY0" fmla="*/ 0 h 2205037"/>
              <a:gd name="connsiteX1" fmla="*/ 161925 w 1328737"/>
              <a:gd name="connsiteY1" fmla="*/ 247649 h 2205037"/>
              <a:gd name="connsiteX2" fmla="*/ 781050 w 1328737"/>
              <a:gd name="connsiteY2" fmla="*/ 485774 h 2205037"/>
              <a:gd name="connsiteX3" fmla="*/ 923925 w 1328737"/>
              <a:gd name="connsiteY3" fmla="*/ 747712 h 2205037"/>
              <a:gd name="connsiteX4" fmla="*/ 1142999 w 1328737"/>
              <a:gd name="connsiteY4" fmla="*/ 1000125 h 2205037"/>
              <a:gd name="connsiteX5" fmla="*/ 1152525 w 1328737"/>
              <a:gd name="connsiteY5" fmla="*/ 1219199 h 2205037"/>
              <a:gd name="connsiteX6" fmla="*/ 1328737 w 1328737"/>
              <a:gd name="connsiteY6" fmla="*/ 2205037 h 2205037"/>
              <a:gd name="connsiteX7" fmla="*/ 1062037 w 1328737"/>
              <a:gd name="connsiteY7" fmla="*/ 2143125 h 2205037"/>
              <a:gd name="connsiteX8" fmla="*/ 1062037 w 1328737"/>
              <a:gd name="connsiteY8" fmla="*/ 1890712 h 2205037"/>
              <a:gd name="connsiteX9" fmla="*/ 833437 w 1328737"/>
              <a:gd name="connsiteY9" fmla="*/ 1719262 h 2205037"/>
              <a:gd name="connsiteX10" fmla="*/ 614362 w 1328737"/>
              <a:gd name="connsiteY10" fmla="*/ 1452562 h 2205037"/>
              <a:gd name="connsiteX11" fmla="*/ 481012 w 1328737"/>
              <a:gd name="connsiteY11" fmla="*/ 1233487 h 2205037"/>
              <a:gd name="connsiteX12" fmla="*/ 300037 w 1328737"/>
              <a:gd name="connsiteY12" fmla="*/ 1042987 h 2205037"/>
              <a:gd name="connsiteX13" fmla="*/ 233362 w 1328737"/>
              <a:gd name="connsiteY13" fmla="*/ 795337 h 2205037"/>
              <a:gd name="connsiteX14" fmla="*/ 0 w 1328737"/>
              <a:gd name="connsiteY14" fmla="*/ 0 h 2205037"/>
              <a:gd name="connsiteX0" fmla="*/ 0 w 1466849"/>
              <a:gd name="connsiteY0" fmla="*/ 0 h 2143125"/>
              <a:gd name="connsiteX1" fmla="*/ 161925 w 1466849"/>
              <a:gd name="connsiteY1" fmla="*/ 247649 h 2143125"/>
              <a:gd name="connsiteX2" fmla="*/ 781050 w 1466849"/>
              <a:gd name="connsiteY2" fmla="*/ 485774 h 2143125"/>
              <a:gd name="connsiteX3" fmla="*/ 923925 w 1466849"/>
              <a:gd name="connsiteY3" fmla="*/ 747712 h 2143125"/>
              <a:gd name="connsiteX4" fmla="*/ 1142999 w 1466849"/>
              <a:gd name="connsiteY4" fmla="*/ 1000125 h 2143125"/>
              <a:gd name="connsiteX5" fmla="*/ 1152525 w 1466849"/>
              <a:gd name="connsiteY5" fmla="*/ 1219199 h 2143125"/>
              <a:gd name="connsiteX6" fmla="*/ 1466849 w 1466849"/>
              <a:gd name="connsiteY6" fmla="*/ 1490662 h 2143125"/>
              <a:gd name="connsiteX7" fmla="*/ 1062037 w 1466849"/>
              <a:gd name="connsiteY7" fmla="*/ 2143125 h 2143125"/>
              <a:gd name="connsiteX8" fmla="*/ 1062037 w 1466849"/>
              <a:gd name="connsiteY8" fmla="*/ 1890712 h 2143125"/>
              <a:gd name="connsiteX9" fmla="*/ 833437 w 1466849"/>
              <a:gd name="connsiteY9" fmla="*/ 1719262 h 2143125"/>
              <a:gd name="connsiteX10" fmla="*/ 614362 w 1466849"/>
              <a:gd name="connsiteY10" fmla="*/ 1452562 h 2143125"/>
              <a:gd name="connsiteX11" fmla="*/ 481012 w 1466849"/>
              <a:gd name="connsiteY11" fmla="*/ 1233487 h 2143125"/>
              <a:gd name="connsiteX12" fmla="*/ 300037 w 1466849"/>
              <a:gd name="connsiteY12" fmla="*/ 1042987 h 2143125"/>
              <a:gd name="connsiteX13" fmla="*/ 233362 w 1466849"/>
              <a:gd name="connsiteY13" fmla="*/ 795337 h 2143125"/>
              <a:gd name="connsiteX14" fmla="*/ 0 w 1466849"/>
              <a:gd name="connsiteY14" fmla="*/ 0 h 2143125"/>
              <a:gd name="connsiteX0" fmla="*/ 0 w 1566862"/>
              <a:gd name="connsiteY0" fmla="*/ 0 h 1890712"/>
              <a:gd name="connsiteX1" fmla="*/ 161925 w 1566862"/>
              <a:gd name="connsiteY1" fmla="*/ 247649 h 1890712"/>
              <a:gd name="connsiteX2" fmla="*/ 781050 w 1566862"/>
              <a:gd name="connsiteY2" fmla="*/ 485774 h 1890712"/>
              <a:gd name="connsiteX3" fmla="*/ 923925 w 1566862"/>
              <a:gd name="connsiteY3" fmla="*/ 747712 h 1890712"/>
              <a:gd name="connsiteX4" fmla="*/ 1142999 w 1566862"/>
              <a:gd name="connsiteY4" fmla="*/ 1000125 h 1890712"/>
              <a:gd name="connsiteX5" fmla="*/ 1152525 w 1566862"/>
              <a:gd name="connsiteY5" fmla="*/ 1219199 h 1890712"/>
              <a:gd name="connsiteX6" fmla="*/ 1466849 w 1566862"/>
              <a:gd name="connsiteY6" fmla="*/ 1490662 h 1890712"/>
              <a:gd name="connsiteX7" fmla="*/ 1566862 w 1566862"/>
              <a:gd name="connsiteY7" fmla="*/ 1733550 h 1890712"/>
              <a:gd name="connsiteX8" fmla="*/ 1062037 w 1566862"/>
              <a:gd name="connsiteY8" fmla="*/ 1890712 h 1890712"/>
              <a:gd name="connsiteX9" fmla="*/ 833437 w 1566862"/>
              <a:gd name="connsiteY9" fmla="*/ 1719262 h 1890712"/>
              <a:gd name="connsiteX10" fmla="*/ 614362 w 1566862"/>
              <a:gd name="connsiteY10" fmla="*/ 1452562 h 1890712"/>
              <a:gd name="connsiteX11" fmla="*/ 481012 w 1566862"/>
              <a:gd name="connsiteY11" fmla="*/ 1233487 h 1890712"/>
              <a:gd name="connsiteX12" fmla="*/ 300037 w 1566862"/>
              <a:gd name="connsiteY12" fmla="*/ 1042987 h 1890712"/>
              <a:gd name="connsiteX13" fmla="*/ 233362 w 1566862"/>
              <a:gd name="connsiteY13" fmla="*/ 795337 h 1890712"/>
              <a:gd name="connsiteX14" fmla="*/ 0 w 1566862"/>
              <a:gd name="connsiteY14" fmla="*/ 0 h 1890712"/>
              <a:gd name="connsiteX0" fmla="*/ 0 w 2214562"/>
              <a:gd name="connsiteY0" fmla="*/ 0 h 2005012"/>
              <a:gd name="connsiteX1" fmla="*/ 161925 w 2214562"/>
              <a:gd name="connsiteY1" fmla="*/ 247649 h 2005012"/>
              <a:gd name="connsiteX2" fmla="*/ 781050 w 2214562"/>
              <a:gd name="connsiteY2" fmla="*/ 485774 h 2005012"/>
              <a:gd name="connsiteX3" fmla="*/ 923925 w 2214562"/>
              <a:gd name="connsiteY3" fmla="*/ 747712 h 2005012"/>
              <a:gd name="connsiteX4" fmla="*/ 1142999 w 2214562"/>
              <a:gd name="connsiteY4" fmla="*/ 1000125 h 2005012"/>
              <a:gd name="connsiteX5" fmla="*/ 1152525 w 2214562"/>
              <a:gd name="connsiteY5" fmla="*/ 1219199 h 2005012"/>
              <a:gd name="connsiteX6" fmla="*/ 1466849 w 2214562"/>
              <a:gd name="connsiteY6" fmla="*/ 1490662 h 2005012"/>
              <a:gd name="connsiteX7" fmla="*/ 1566862 w 2214562"/>
              <a:gd name="connsiteY7" fmla="*/ 1733550 h 2005012"/>
              <a:gd name="connsiteX8" fmla="*/ 2214562 w 2214562"/>
              <a:gd name="connsiteY8" fmla="*/ 2005012 h 2005012"/>
              <a:gd name="connsiteX9" fmla="*/ 833437 w 2214562"/>
              <a:gd name="connsiteY9" fmla="*/ 1719262 h 2005012"/>
              <a:gd name="connsiteX10" fmla="*/ 614362 w 2214562"/>
              <a:gd name="connsiteY10" fmla="*/ 1452562 h 2005012"/>
              <a:gd name="connsiteX11" fmla="*/ 481012 w 2214562"/>
              <a:gd name="connsiteY11" fmla="*/ 1233487 h 2005012"/>
              <a:gd name="connsiteX12" fmla="*/ 300037 w 2214562"/>
              <a:gd name="connsiteY12" fmla="*/ 1042987 h 2005012"/>
              <a:gd name="connsiteX13" fmla="*/ 233362 w 2214562"/>
              <a:gd name="connsiteY13" fmla="*/ 795337 h 2005012"/>
              <a:gd name="connsiteX14" fmla="*/ 0 w 2214562"/>
              <a:gd name="connsiteY14" fmla="*/ 0 h 2005012"/>
              <a:gd name="connsiteX0" fmla="*/ 0 w 2452687"/>
              <a:gd name="connsiteY0" fmla="*/ 0 h 2243137"/>
              <a:gd name="connsiteX1" fmla="*/ 161925 w 2452687"/>
              <a:gd name="connsiteY1" fmla="*/ 247649 h 2243137"/>
              <a:gd name="connsiteX2" fmla="*/ 781050 w 2452687"/>
              <a:gd name="connsiteY2" fmla="*/ 485774 h 2243137"/>
              <a:gd name="connsiteX3" fmla="*/ 923925 w 2452687"/>
              <a:gd name="connsiteY3" fmla="*/ 747712 h 2243137"/>
              <a:gd name="connsiteX4" fmla="*/ 1142999 w 2452687"/>
              <a:gd name="connsiteY4" fmla="*/ 1000125 h 2243137"/>
              <a:gd name="connsiteX5" fmla="*/ 1152525 w 2452687"/>
              <a:gd name="connsiteY5" fmla="*/ 1219199 h 2243137"/>
              <a:gd name="connsiteX6" fmla="*/ 1466849 w 2452687"/>
              <a:gd name="connsiteY6" fmla="*/ 1490662 h 2243137"/>
              <a:gd name="connsiteX7" fmla="*/ 1566862 w 2452687"/>
              <a:gd name="connsiteY7" fmla="*/ 1733550 h 2243137"/>
              <a:gd name="connsiteX8" fmla="*/ 2214562 w 2452687"/>
              <a:gd name="connsiteY8" fmla="*/ 2005012 h 2243137"/>
              <a:gd name="connsiteX9" fmla="*/ 2452687 w 2452687"/>
              <a:gd name="connsiteY9" fmla="*/ 2243137 h 2243137"/>
              <a:gd name="connsiteX10" fmla="*/ 614362 w 2452687"/>
              <a:gd name="connsiteY10" fmla="*/ 1452562 h 2243137"/>
              <a:gd name="connsiteX11" fmla="*/ 481012 w 2452687"/>
              <a:gd name="connsiteY11" fmla="*/ 1233487 h 2243137"/>
              <a:gd name="connsiteX12" fmla="*/ 300037 w 2452687"/>
              <a:gd name="connsiteY12" fmla="*/ 1042987 h 2243137"/>
              <a:gd name="connsiteX13" fmla="*/ 233362 w 2452687"/>
              <a:gd name="connsiteY13" fmla="*/ 795337 h 2243137"/>
              <a:gd name="connsiteX14" fmla="*/ 0 w 2452687"/>
              <a:gd name="connsiteY14" fmla="*/ 0 h 2243137"/>
              <a:gd name="connsiteX0" fmla="*/ 0 w 2452687"/>
              <a:gd name="connsiteY0" fmla="*/ 0 h 2243137"/>
              <a:gd name="connsiteX1" fmla="*/ 161925 w 2452687"/>
              <a:gd name="connsiteY1" fmla="*/ 247649 h 2243137"/>
              <a:gd name="connsiteX2" fmla="*/ 781050 w 2452687"/>
              <a:gd name="connsiteY2" fmla="*/ 485774 h 2243137"/>
              <a:gd name="connsiteX3" fmla="*/ 923925 w 2452687"/>
              <a:gd name="connsiteY3" fmla="*/ 747712 h 2243137"/>
              <a:gd name="connsiteX4" fmla="*/ 1142999 w 2452687"/>
              <a:gd name="connsiteY4" fmla="*/ 1000125 h 2243137"/>
              <a:gd name="connsiteX5" fmla="*/ 1152525 w 2452687"/>
              <a:gd name="connsiteY5" fmla="*/ 1219199 h 2243137"/>
              <a:gd name="connsiteX6" fmla="*/ 1466849 w 2452687"/>
              <a:gd name="connsiteY6" fmla="*/ 1490662 h 2243137"/>
              <a:gd name="connsiteX7" fmla="*/ 1566862 w 2452687"/>
              <a:gd name="connsiteY7" fmla="*/ 1733550 h 2243137"/>
              <a:gd name="connsiteX8" fmla="*/ 2214562 w 2452687"/>
              <a:gd name="connsiteY8" fmla="*/ 2005012 h 2243137"/>
              <a:gd name="connsiteX9" fmla="*/ 2452687 w 2452687"/>
              <a:gd name="connsiteY9" fmla="*/ 2243137 h 2243137"/>
              <a:gd name="connsiteX10" fmla="*/ 1757362 w 2452687"/>
              <a:gd name="connsiteY10" fmla="*/ 1947861 h 2243137"/>
              <a:gd name="connsiteX11" fmla="*/ 614362 w 2452687"/>
              <a:gd name="connsiteY11" fmla="*/ 1452562 h 2243137"/>
              <a:gd name="connsiteX12" fmla="*/ 481012 w 2452687"/>
              <a:gd name="connsiteY12" fmla="*/ 1233487 h 2243137"/>
              <a:gd name="connsiteX13" fmla="*/ 300037 w 2452687"/>
              <a:gd name="connsiteY13" fmla="*/ 1042987 h 2243137"/>
              <a:gd name="connsiteX14" fmla="*/ 233362 w 2452687"/>
              <a:gd name="connsiteY14" fmla="*/ 795337 h 2243137"/>
              <a:gd name="connsiteX15" fmla="*/ 0 w 2452687"/>
              <a:gd name="connsiteY15" fmla="*/ 0 h 2243137"/>
              <a:gd name="connsiteX0" fmla="*/ 0 w 2452687"/>
              <a:gd name="connsiteY0" fmla="*/ 0 h 2243137"/>
              <a:gd name="connsiteX1" fmla="*/ 161925 w 2452687"/>
              <a:gd name="connsiteY1" fmla="*/ 247649 h 2243137"/>
              <a:gd name="connsiteX2" fmla="*/ 781050 w 2452687"/>
              <a:gd name="connsiteY2" fmla="*/ 485774 h 2243137"/>
              <a:gd name="connsiteX3" fmla="*/ 923925 w 2452687"/>
              <a:gd name="connsiteY3" fmla="*/ 747712 h 2243137"/>
              <a:gd name="connsiteX4" fmla="*/ 1142999 w 2452687"/>
              <a:gd name="connsiteY4" fmla="*/ 1000125 h 2243137"/>
              <a:gd name="connsiteX5" fmla="*/ 1152525 w 2452687"/>
              <a:gd name="connsiteY5" fmla="*/ 1219199 h 2243137"/>
              <a:gd name="connsiteX6" fmla="*/ 1466849 w 2452687"/>
              <a:gd name="connsiteY6" fmla="*/ 1490662 h 2243137"/>
              <a:gd name="connsiteX7" fmla="*/ 1566862 w 2452687"/>
              <a:gd name="connsiteY7" fmla="*/ 1733550 h 2243137"/>
              <a:gd name="connsiteX8" fmla="*/ 2214562 w 2452687"/>
              <a:gd name="connsiteY8" fmla="*/ 2005012 h 2243137"/>
              <a:gd name="connsiteX9" fmla="*/ 2452687 w 2452687"/>
              <a:gd name="connsiteY9" fmla="*/ 2243137 h 2243137"/>
              <a:gd name="connsiteX10" fmla="*/ 1757362 w 2452687"/>
              <a:gd name="connsiteY10" fmla="*/ 1947861 h 2243137"/>
              <a:gd name="connsiteX11" fmla="*/ 1152525 w 2452687"/>
              <a:gd name="connsiteY11" fmla="*/ 1690686 h 2243137"/>
              <a:gd name="connsiteX12" fmla="*/ 614362 w 2452687"/>
              <a:gd name="connsiteY12" fmla="*/ 1452562 h 2243137"/>
              <a:gd name="connsiteX13" fmla="*/ 481012 w 2452687"/>
              <a:gd name="connsiteY13" fmla="*/ 1233487 h 2243137"/>
              <a:gd name="connsiteX14" fmla="*/ 300037 w 2452687"/>
              <a:gd name="connsiteY14" fmla="*/ 1042987 h 2243137"/>
              <a:gd name="connsiteX15" fmla="*/ 233362 w 2452687"/>
              <a:gd name="connsiteY15" fmla="*/ 795337 h 2243137"/>
              <a:gd name="connsiteX16" fmla="*/ 0 w 2452687"/>
              <a:gd name="connsiteY16" fmla="*/ 0 h 2243137"/>
              <a:gd name="connsiteX0" fmla="*/ 0 w 2490787"/>
              <a:gd name="connsiteY0" fmla="*/ 0 h 2352674"/>
              <a:gd name="connsiteX1" fmla="*/ 161925 w 2490787"/>
              <a:gd name="connsiteY1" fmla="*/ 247649 h 2352674"/>
              <a:gd name="connsiteX2" fmla="*/ 781050 w 2490787"/>
              <a:gd name="connsiteY2" fmla="*/ 485774 h 2352674"/>
              <a:gd name="connsiteX3" fmla="*/ 923925 w 2490787"/>
              <a:gd name="connsiteY3" fmla="*/ 747712 h 2352674"/>
              <a:gd name="connsiteX4" fmla="*/ 1142999 w 2490787"/>
              <a:gd name="connsiteY4" fmla="*/ 1000125 h 2352674"/>
              <a:gd name="connsiteX5" fmla="*/ 1152525 w 2490787"/>
              <a:gd name="connsiteY5" fmla="*/ 1219199 h 2352674"/>
              <a:gd name="connsiteX6" fmla="*/ 1466849 w 2490787"/>
              <a:gd name="connsiteY6" fmla="*/ 1490662 h 2352674"/>
              <a:gd name="connsiteX7" fmla="*/ 1566862 w 2490787"/>
              <a:gd name="connsiteY7" fmla="*/ 1733550 h 2352674"/>
              <a:gd name="connsiteX8" fmla="*/ 2214562 w 2490787"/>
              <a:gd name="connsiteY8" fmla="*/ 2005012 h 2352674"/>
              <a:gd name="connsiteX9" fmla="*/ 2452687 w 2490787"/>
              <a:gd name="connsiteY9" fmla="*/ 2243137 h 2352674"/>
              <a:gd name="connsiteX10" fmla="*/ 2490787 w 2490787"/>
              <a:gd name="connsiteY10" fmla="*/ 2352674 h 2352674"/>
              <a:gd name="connsiteX11" fmla="*/ 1152525 w 2490787"/>
              <a:gd name="connsiteY11" fmla="*/ 1690686 h 2352674"/>
              <a:gd name="connsiteX12" fmla="*/ 614362 w 2490787"/>
              <a:gd name="connsiteY12" fmla="*/ 1452562 h 2352674"/>
              <a:gd name="connsiteX13" fmla="*/ 481012 w 2490787"/>
              <a:gd name="connsiteY13" fmla="*/ 1233487 h 2352674"/>
              <a:gd name="connsiteX14" fmla="*/ 300037 w 2490787"/>
              <a:gd name="connsiteY14" fmla="*/ 1042987 h 2352674"/>
              <a:gd name="connsiteX15" fmla="*/ 233362 w 2490787"/>
              <a:gd name="connsiteY15" fmla="*/ 795337 h 2352674"/>
              <a:gd name="connsiteX16" fmla="*/ 0 w 2490787"/>
              <a:gd name="connsiteY16" fmla="*/ 0 h 2352674"/>
              <a:gd name="connsiteX0" fmla="*/ 0 w 2490787"/>
              <a:gd name="connsiteY0" fmla="*/ 0 h 2352674"/>
              <a:gd name="connsiteX1" fmla="*/ 161925 w 2490787"/>
              <a:gd name="connsiteY1" fmla="*/ 247649 h 2352674"/>
              <a:gd name="connsiteX2" fmla="*/ 781050 w 2490787"/>
              <a:gd name="connsiteY2" fmla="*/ 485774 h 2352674"/>
              <a:gd name="connsiteX3" fmla="*/ 923925 w 2490787"/>
              <a:gd name="connsiteY3" fmla="*/ 747712 h 2352674"/>
              <a:gd name="connsiteX4" fmla="*/ 1142999 w 2490787"/>
              <a:gd name="connsiteY4" fmla="*/ 1000125 h 2352674"/>
              <a:gd name="connsiteX5" fmla="*/ 1152525 w 2490787"/>
              <a:gd name="connsiteY5" fmla="*/ 1219199 h 2352674"/>
              <a:gd name="connsiteX6" fmla="*/ 1466849 w 2490787"/>
              <a:gd name="connsiteY6" fmla="*/ 1490662 h 2352674"/>
              <a:gd name="connsiteX7" fmla="*/ 1566862 w 2490787"/>
              <a:gd name="connsiteY7" fmla="*/ 1733550 h 2352674"/>
              <a:gd name="connsiteX8" fmla="*/ 2214562 w 2490787"/>
              <a:gd name="connsiteY8" fmla="*/ 2005012 h 2352674"/>
              <a:gd name="connsiteX9" fmla="*/ 2452687 w 2490787"/>
              <a:gd name="connsiteY9" fmla="*/ 2243137 h 2352674"/>
              <a:gd name="connsiteX10" fmla="*/ 2490787 w 2490787"/>
              <a:gd name="connsiteY10" fmla="*/ 2352674 h 2352674"/>
              <a:gd name="connsiteX11" fmla="*/ 2114550 w 2490787"/>
              <a:gd name="connsiteY11" fmla="*/ 2238373 h 2352674"/>
              <a:gd name="connsiteX12" fmla="*/ 614362 w 2490787"/>
              <a:gd name="connsiteY12" fmla="*/ 1452562 h 2352674"/>
              <a:gd name="connsiteX13" fmla="*/ 481012 w 2490787"/>
              <a:gd name="connsiteY13" fmla="*/ 1233487 h 2352674"/>
              <a:gd name="connsiteX14" fmla="*/ 300037 w 2490787"/>
              <a:gd name="connsiteY14" fmla="*/ 1042987 h 2352674"/>
              <a:gd name="connsiteX15" fmla="*/ 233362 w 2490787"/>
              <a:gd name="connsiteY15" fmla="*/ 795337 h 2352674"/>
              <a:gd name="connsiteX16" fmla="*/ 0 w 2490787"/>
              <a:gd name="connsiteY16" fmla="*/ 0 h 2352674"/>
              <a:gd name="connsiteX0" fmla="*/ 0 w 2490787"/>
              <a:gd name="connsiteY0" fmla="*/ 0 h 2352674"/>
              <a:gd name="connsiteX1" fmla="*/ 161925 w 2490787"/>
              <a:gd name="connsiteY1" fmla="*/ 247649 h 2352674"/>
              <a:gd name="connsiteX2" fmla="*/ 781050 w 2490787"/>
              <a:gd name="connsiteY2" fmla="*/ 485774 h 2352674"/>
              <a:gd name="connsiteX3" fmla="*/ 923925 w 2490787"/>
              <a:gd name="connsiteY3" fmla="*/ 747712 h 2352674"/>
              <a:gd name="connsiteX4" fmla="*/ 1142999 w 2490787"/>
              <a:gd name="connsiteY4" fmla="*/ 1000125 h 2352674"/>
              <a:gd name="connsiteX5" fmla="*/ 1152525 w 2490787"/>
              <a:gd name="connsiteY5" fmla="*/ 1219199 h 2352674"/>
              <a:gd name="connsiteX6" fmla="*/ 1466849 w 2490787"/>
              <a:gd name="connsiteY6" fmla="*/ 1490662 h 2352674"/>
              <a:gd name="connsiteX7" fmla="*/ 1566862 w 2490787"/>
              <a:gd name="connsiteY7" fmla="*/ 1733550 h 2352674"/>
              <a:gd name="connsiteX8" fmla="*/ 2214562 w 2490787"/>
              <a:gd name="connsiteY8" fmla="*/ 2005012 h 2352674"/>
              <a:gd name="connsiteX9" fmla="*/ 2452687 w 2490787"/>
              <a:gd name="connsiteY9" fmla="*/ 2243137 h 2352674"/>
              <a:gd name="connsiteX10" fmla="*/ 2490787 w 2490787"/>
              <a:gd name="connsiteY10" fmla="*/ 2352674 h 2352674"/>
              <a:gd name="connsiteX11" fmla="*/ 2114550 w 2490787"/>
              <a:gd name="connsiteY11" fmla="*/ 2238373 h 2352674"/>
              <a:gd name="connsiteX12" fmla="*/ 1333500 w 2490787"/>
              <a:gd name="connsiteY12" fmla="*/ 1833560 h 2352674"/>
              <a:gd name="connsiteX13" fmla="*/ 614362 w 2490787"/>
              <a:gd name="connsiteY13" fmla="*/ 1452562 h 2352674"/>
              <a:gd name="connsiteX14" fmla="*/ 481012 w 2490787"/>
              <a:gd name="connsiteY14" fmla="*/ 1233487 h 2352674"/>
              <a:gd name="connsiteX15" fmla="*/ 300037 w 2490787"/>
              <a:gd name="connsiteY15" fmla="*/ 1042987 h 2352674"/>
              <a:gd name="connsiteX16" fmla="*/ 233362 w 2490787"/>
              <a:gd name="connsiteY16" fmla="*/ 795337 h 2352674"/>
              <a:gd name="connsiteX17" fmla="*/ 0 w 2490787"/>
              <a:gd name="connsiteY17" fmla="*/ 0 h 2352674"/>
              <a:gd name="connsiteX0" fmla="*/ 0 w 2490787"/>
              <a:gd name="connsiteY0" fmla="*/ 0 h 2352674"/>
              <a:gd name="connsiteX1" fmla="*/ 161925 w 2490787"/>
              <a:gd name="connsiteY1" fmla="*/ 247649 h 2352674"/>
              <a:gd name="connsiteX2" fmla="*/ 781050 w 2490787"/>
              <a:gd name="connsiteY2" fmla="*/ 485774 h 2352674"/>
              <a:gd name="connsiteX3" fmla="*/ 923925 w 2490787"/>
              <a:gd name="connsiteY3" fmla="*/ 747712 h 2352674"/>
              <a:gd name="connsiteX4" fmla="*/ 1142999 w 2490787"/>
              <a:gd name="connsiteY4" fmla="*/ 1000125 h 2352674"/>
              <a:gd name="connsiteX5" fmla="*/ 1152525 w 2490787"/>
              <a:gd name="connsiteY5" fmla="*/ 1219199 h 2352674"/>
              <a:gd name="connsiteX6" fmla="*/ 1466849 w 2490787"/>
              <a:gd name="connsiteY6" fmla="*/ 1490662 h 2352674"/>
              <a:gd name="connsiteX7" fmla="*/ 1566862 w 2490787"/>
              <a:gd name="connsiteY7" fmla="*/ 1733550 h 2352674"/>
              <a:gd name="connsiteX8" fmla="*/ 2214562 w 2490787"/>
              <a:gd name="connsiteY8" fmla="*/ 2005012 h 2352674"/>
              <a:gd name="connsiteX9" fmla="*/ 2452687 w 2490787"/>
              <a:gd name="connsiteY9" fmla="*/ 2243137 h 2352674"/>
              <a:gd name="connsiteX10" fmla="*/ 2490787 w 2490787"/>
              <a:gd name="connsiteY10" fmla="*/ 2352674 h 2352674"/>
              <a:gd name="connsiteX11" fmla="*/ 2114550 w 2490787"/>
              <a:gd name="connsiteY11" fmla="*/ 2238373 h 2352674"/>
              <a:gd name="connsiteX12" fmla="*/ 1309687 w 2490787"/>
              <a:gd name="connsiteY12" fmla="*/ 1676397 h 2352674"/>
              <a:gd name="connsiteX13" fmla="*/ 614362 w 2490787"/>
              <a:gd name="connsiteY13" fmla="*/ 1452562 h 2352674"/>
              <a:gd name="connsiteX14" fmla="*/ 481012 w 2490787"/>
              <a:gd name="connsiteY14" fmla="*/ 1233487 h 2352674"/>
              <a:gd name="connsiteX15" fmla="*/ 300037 w 2490787"/>
              <a:gd name="connsiteY15" fmla="*/ 1042987 h 2352674"/>
              <a:gd name="connsiteX16" fmla="*/ 233362 w 2490787"/>
              <a:gd name="connsiteY16" fmla="*/ 795337 h 2352674"/>
              <a:gd name="connsiteX17" fmla="*/ 0 w 2490787"/>
              <a:gd name="connsiteY17" fmla="*/ 0 h 2352674"/>
              <a:gd name="connsiteX0" fmla="*/ 0 w 2490787"/>
              <a:gd name="connsiteY0" fmla="*/ 0 h 2352674"/>
              <a:gd name="connsiteX1" fmla="*/ 161925 w 2490787"/>
              <a:gd name="connsiteY1" fmla="*/ 247649 h 2352674"/>
              <a:gd name="connsiteX2" fmla="*/ 781050 w 2490787"/>
              <a:gd name="connsiteY2" fmla="*/ 485774 h 2352674"/>
              <a:gd name="connsiteX3" fmla="*/ 923925 w 2490787"/>
              <a:gd name="connsiteY3" fmla="*/ 747712 h 2352674"/>
              <a:gd name="connsiteX4" fmla="*/ 1142999 w 2490787"/>
              <a:gd name="connsiteY4" fmla="*/ 1000125 h 2352674"/>
              <a:gd name="connsiteX5" fmla="*/ 1152525 w 2490787"/>
              <a:gd name="connsiteY5" fmla="*/ 1219199 h 2352674"/>
              <a:gd name="connsiteX6" fmla="*/ 1466849 w 2490787"/>
              <a:gd name="connsiteY6" fmla="*/ 1490662 h 2352674"/>
              <a:gd name="connsiteX7" fmla="*/ 1566862 w 2490787"/>
              <a:gd name="connsiteY7" fmla="*/ 1733550 h 2352674"/>
              <a:gd name="connsiteX8" fmla="*/ 2214562 w 2490787"/>
              <a:gd name="connsiteY8" fmla="*/ 2005012 h 2352674"/>
              <a:gd name="connsiteX9" fmla="*/ 2452687 w 2490787"/>
              <a:gd name="connsiteY9" fmla="*/ 2243137 h 2352674"/>
              <a:gd name="connsiteX10" fmla="*/ 2490787 w 2490787"/>
              <a:gd name="connsiteY10" fmla="*/ 2352674 h 2352674"/>
              <a:gd name="connsiteX11" fmla="*/ 2114550 w 2490787"/>
              <a:gd name="connsiteY11" fmla="*/ 2238373 h 2352674"/>
              <a:gd name="connsiteX12" fmla="*/ 1309687 w 2490787"/>
              <a:gd name="connsiteY12" fmla="*/ 1676397 h 2352674"/>
              <a:gd name="connsiteX13" fmla="*/ 776287 w 2490787"/>
              <a:gd name="connsiteY13" fmla="*/ 1338262 h 2352674"/>
              <a:gd name="connsiteX14" fmla="*/ 481012 w 2490787"/>
              <a:gd name="connsiteY14" fmla="*/ 1233487 h 2352674"/>
              <a:gd name="connsiteX15" fmla="*/ 300037 w 2490787"/>
              <a:gd name="connsiteY15" fmla="*/ 1042987 h 2352674"/>
              <a:gd name="connsiteX16" fmla="*/ 233362 w 2490787"/>
              <a:gd name="connsiteY16" fmla="*/ 795337 h 2352674"/>
              <a:gd name="connsiteX17" fmla="*/ 0 w 2490787"/>
              <a:gd name="connsiteY17" fmla="*/ 0 h 2352674"/>
              <a:gd name="connsiteX0" fmla="*/ 0 w 2490787"/>
              <a:gd name="connsiteY0" fmla="*/ 0 h 2352674"/>
              <a:gd name="connsiteX1" fmla="*/ 161925 w 2490787"/>
              <a:gd name="connsiteY1" fmla="*/ 247649 h 2352674"/>
              <a:gd name="connsiteX2" fmla="*/ 781050 w 2490787"/>
              <a:gd name="connsiteY2" fmla="*/ 485774 h 2352674"/>
              <a:gd name="connsiteX3" fmla="*/ 923925 w 2490787"/>
              <a:gd name="connsiteY3" fmla="*/ 747712 h 2352674"/>
              <a:gd name="connsiteX4" fmla="*/ 1142999 w 2490787"/>
              <a:gd name="connsiteY4" fmla="*/ 1000125 h 2352674"/>
              <a:gd name="connsiteX5" fmla="*/ 1152525 w 2490787"/>
              <a:gd name="connsiteY5" fmla="*/ 1219199 h 2352674"/>
              <a:gd name="connsiteX6" fmla="*/ 1466849 w 2490787"/>
              <a:gd name="connsiteY6" fmla="*/ 1490662 h 2352674"/>
              <a:gd name="connsiteX7" fmla="*/ 1566862 w 2490787"/>
              <a:gd name="connsiteY7" fmla="*/ 1733550 h 2352674"/>
              <a:gd name="connsiteX8" fmla="*/ 2214562 w 2490787"/>
              <a:gd name="connsiteY8" fmla="*/ 2005012 h 2352674"/>
              <a:gd name="connsiteX9" fmla="*/ 2452687 w 2490787"/>
              <a:gd name="connsiteY9" fmla="*/ 2243137 h 2352674"/>
              <a:gd name="connsiteX10" fmla="*/ 2490787 w 2490787"/>
              <a:gd name="connsiteY10" fmla="*/ 2352674 h 2352674"/>
              <a:gd name="connsiteX11" fmla="*/ 2114550 w 2490787"/>
              <a:gd name="connsiteY11" fmla="*/ 2238373 h 2352674"/>
              <a:gd name="connsiteX12" fmla="*/ 1309687 w 2490787"/>
              <a:gd name="connsiteY12" fmla="*/ 1676397 h 2352674"/>
              <a:gd name="connsiteX13" fmla="*/ 919162 w 2490787"/>
              <a:gd name="connsiteY13" fmla="*/ 1233487 h 2352674"/>
              <a:gd name="connsiteX14" fmla="*/ 481012 w 2490787"/>
              <a:gd name="connsiteY14" fmla="*/ 1233487 h 2352674"/>
              <a:gd name="connsiteX15" fmla="*/ 300037 w 2490787"/>
              <a:gd name="connsiteY15" fmla="*/ 1042987 h 2352674"/>
              <a:gd name="connsiteX16" fmla="*/ 233362 w 2490787"/>
              <a:gd name="connsiteY16" fmla="*/ 795337 h 2352674"/>
              <a:gd name="connsiteX17" fmla="*/ 0 w 2490787"/>
              <a:gd name="connsiteY17" fmla="*/ 0 h 2352674"/>
              <a:gd name="connsiteX0" fmla="*/ 0 w 2490787"/>
              <a:gd name="connsiteY0" fmla="*/ 0 h 2352674"/>
              <a:gd name="connsiteX1" fmla="*/ 161925 w 2490787"/>
              <a:gd name="connsiteY1" fmla="*/ 247649 h 2352674"/>
              <a:gd name="connsiteX2" fmla="*/ 781050 w 2490787"/>
              <a:gd name="connsiteY2" fmla="*/ 485774 h 2352674"/>
              <a:gd name="connsiteX3" fmla="*/ 923925 w 2490787"/>
              <a:gd name="connsiteY3" fmla="*/ 747712 h 2352674"/>
              <a:gd name="connsiteX4" fmla="*/ 1142999 w 2490787"/>
              <a:gd name="connsiteY4" fmla="*/ 1000125 h 2352674"/>
              <a:gd name="connsiteX5" fmla="*/ 1152525 w 2490787"/>
              <a:gd name="connsiteY5" fmla="*/ 1219199 h 2352674"/>
              <a:gd name="connsiteX6" fmla="*/ 1466849 w 2490787"/>
              <a:gd name="connsiteY6" fmla="*/ 1490662 h 2352674"/>
              <a:gd name="connsiteX7" fmla="*/ 1566862 w 2490787"/>
              <a:gd name="connsiteY7" fmla="*/ 1733550 h 2352674"/>
              <a:gd name="connsiteX8" fmla="*/ 2214562 w 2490787"/>
              <a:gd name="connsiteY8" fmla="*/ 2005012 h 2352674"/>
              <a:gd name="connsiteX9" fmla="*/ 2452687 w 2490787"/>
              <a:gd name="connsiteY9" fmla="*/ 2243137 h 2352674"/>
              <a:gd name="connsiteX10" fmla="*/ 2490787 w 2490787"/>
              <a:gd name="connsiteY10" fmla="*/ 2352674 h 2352674"/>
              <a:gd name="connsiteX11" fmla="*/ 2114550 w 2490787"/>
              <a:gd name="connsiteY11" fmla="*/ 2238373 h 2352674"/>
              <a:gd name="connsiteX12" fmla="*/ 1309687 w 2490787"/>
              <a:gd name="connsiteY12" fmla="*/ 1676397 h 2352674"/>
              <a:gd name="connsiteX13" fmla="*/ 990600 w 2490787"/>
              <a:gd name="connsiteY13" fmla="*/ 1062037 h 2352674"/>
              <a:gd name="connsiteX14" fmla="*/ 481012 w 2490787"/>
              <a:gd name="connsiteY14" fmla="*/ 1233487 h 2352674"/>
              <a:gd name="connsiteX15" fmla="*/ 300037 w 2490787"/>
              <a:gd name="connsiteY15" fmla="*/ 1042987 h 2352674"/>
              <a:gd name="connsiteX16" fmla="*/ 233362 w 2490787"/>
              <a:gd name="connsiteY16" fmla="*/ 795337 h 2352674"/>
              <a:gd name="connsiteX17" fmla="*/ 0 w 2490787"/>
              <a:gd name="connsiteY17" fmla="*/ 0 h 2352674"/>
              <a:gd name="connsiteX0" fmla="*/ 0 w 2490787"/>
              <a:gd name="connsiteY0" fmla="*/ 0 h 2352674"/>
              <a:gd name="connsiteX1" fmla="*/ 161925 w 2490787"/>
              <a:gd name="connsiteY1" fmla="*/ 247649 h 2352674"/>
              <a:gd name="connsiteX2" fmla="*/ 781050 w 2490787"/>
              <a:gd name="connsiteY2" fmla="*/ 485774 h 2352674"/>
              <a:gd name="connsiteX3" fmla="*/ 923925 w 2490787"/>
              <a:gd name="connsiteY3" fmla="*/ 747712 h 2352674"/>
              <a:gd name="connsiteX4" fmla="*/ 1142999 w 2490787"/>
              <a:gd name="connsiteY4" fmla="*/ 1000125 h 2352674"/>
              <a:gd name="connsiteX5" fmla="*/ 1152525 w 2490787"/>
              <a:gd name="connsiteY5" fmla="*/ 1219199 h 2352674"/>
              <a:gd name="connsiteX6" fmla="*/ 1466849 w 2490787"/>
              <a:gd name="connsiteY6" fmla="*/ 1490662 h 2352674"/>
              <a:gd name="connsiteX7" fmla="*/ 1566862 w 2490787"/>
              <a:gd name="connsiteY7" fmla="*/ 1733550 h 2352674"/>
              <a:gd name="connsiteX8" fmla="*/ 2214562 w 2490787"/>
              <a:gd name="connsiteY8" fmla="*/ 2005012 h 2352674"/>
              <a:gd name="connsiteX9" fmla="*/ 2452687 w 2490787"/>
              <a:gd name="connsiteY9" fmla="*/ 2243137 h 2352674"/>
              <a:gd name="connsiteX10" fmla="*/ 2490787 w 2490787"/>
              <a:gd name="connsiteY10" fmla="*/ 2352674 h 2352674"/>
              <a:gd name="connsiteX11" fmla="*/ 2114550 w 2490787"/>
              <a:gd name="connsiteY11" fmla="*/ 2238373 h 2352674"/>
              <a:gd name="connsiteX12" fmla="*/ 1452562 w 2490787"/>
              <a:gd name="connsiteY12" fmla="*/ 1714497 h 2352674"/>
              <a:gd name="connsiteX13" fmla="*/ 990600 w 2490787"/>
              <a:gd name="connsiteY13" fmla="*/ 1062037 h 2352674"/>
              <a:gd name="connsiteX14" fmla="*/ 481012 w 2490787"/>
              <a:gd name="connsiteY14" fmla="*/ 1233487 h 2352674"/>
              <a:gd name="connsiteX15" fmla="*/ 300037 w 2490787"/>
              <a:gd name="connsiteY15" fmla="*/ 1042987 h 2352674"/>
              <a:gd name="connsiteX16" fmla="*/ 233362 w 2490787"/>
              <a:gd name="connsiteY16" fmla="*/ 795337 h 2352674"/>
              <a:gd name="connsiteX17" fmla="*/ 0 w 2490787"/>
              <a:gd name="connsiteY17" fmla="*/ 0 h 2352674"/>
              <a:gd name="connsiteX0" fmla="*/ 0 w 2490787"/>
              <a:gd name="connsiteY0" fmla="*/ 0 h 2352674"/>
              <a:gd name="connsiteX1" fmla="*/ 161925 w 2490787"/>
              <a:gd name="connsiteY1" fmla="*/ 247649 h 2352674"/>
              <a:gd name="connsiteX2" fmla="*/ 781050 w 2490787"/>
              <a:gd name="connsiteY2" fmla="*/ 485774 h 2352674"/>
              <a:gd name="connsiteX3" fmla="*/ 923925 w 2490787"/>
              <a:gd name="connsiteY3" fmla="*/ 747712 h 2352674"/>
              <a:gd name="connsiteX4" fmla="*/ 1142999 w 2490787"/>
              <a:gd name="connsiteY4" fmla="*/ 1000125 h 2352674"/>
              <a:gd name="connsiteX5" fmla="*/ 1152525 w 2490787"/>
              <a:gd name="connsiteY5" fmla="*/ 1219199 h 2352674"/>
              <a:gd name="connsiteX6" fmla="*/ 1466849 w 2490787"/>
              <a:gd name="connsiteY6" fmla="*/ 1490662 h 2352674"/>
              <a:gd name="connsiteX7" fmla="*/ 1566862 w 2490787"/>
              <a:gd name="connsiteY7" fmla="*/ 1733550 h 2352674"/>
              <a:gd name="connsiteX8" fmla="*/ 2214562 w 2490787"/>
              <a:gd name="connsiteY8" fmla="*/ 2005012 h 2352674"/>
              <a:gd name="connsiteX9" fmla="*/ 2452687 w 2490787"/>
              <a:gd name="connsiteY9" fmla="*/ 2243137 h 2352674"/>
              <a:gd name="connsiteX10" fmla="*/ 2490787 w 2490787"/>
              <a:gd name="connsiteY10" fmla="*/ 2352674 h 2352674"/>
              <a:gd name="connsiteX11" fmla="*/ 2114550 w 2490787"/>
              <a:gd name="connsiteY11" fmla="*/ 2238373 h 2352674"/>
              <a:gd name="connsiteX12" fmla="*/ 1866899 w 2490787"/>
              <a:gd name="connsiteY12" fmla="*/ 1971672 h 2352674"/>
              <a:gd name="connsiteX13" fmla="*/ 990600 w 2490787"/>
              <a:gd name="connsiteY13" fmla="*/ 1062037 h 2352674"/>
              <a:gd name="connsiteX14" fmla="*/ 481012 w 2490787"/>
              <a:gd name="connsiteY14" fmla="*/ 1233487 h 2352674"/>
              <a:gd name="connsiteX15" fmla="*/ 300037 w 2490787"/>
              <a:gd name="connsiteY15" fmla="*/ 1042987 h 2352674"/>
              <a:gd name="connsiteX16" fmla="*/ 233362 w 2490787"/>
              <a:gd name="connsiteY16" fmla="*/ 795337 h 2352674"/>
              <a:gd name="connsiteX17" fmla="*/ 0 w 2490787"/>
              <a:gd name="connsiteY17" fmla="*/ 0 h 2352674"/>
              <a:gd name="connsiteX0" fmla="*/ 0 w 2490787"/>
              <a:gd name="connsiteY0" fmla="*/ 0 h 2352674"/>
              <a:gd name="connsiteX1" fmla="*/ 161925 w 2490787"/>
              <a:gd name="connsiteY1" fmla="*/ 247649 h 2352674"/>
              <a:gd name="connsiteX2" fmla="*/ 781050 w 2490787"/>
              <a:gd name="connsiteY2" fmla="*/ 485774 h 2352674"/>
              <a:gd name="connsiteX3" fmla="*/ 923925 w 2490787"/>
              <a:gd name="connsiteY3" fmla="*/ 747712 h 2352674"/>
              <a:gd name="connsiteX4" fmla="*/ 1142999 w 2490787"/>
              <a:gd name="connsiteY4" fmla="*/ 1000125 h 2352674"/>
              <a:gd name="connsiteX5" fmla="*/ 1152525 w 2490787"/>
              <a:gd name="connsiteY5" fmla="*/ 1219199 h 2352674"/>
              <a:gd name="connsiteX6" fmla="*/ 1466849 w 2490787"/>
              <a:gd name="connsiteY6" fmla="*/ 1490662 h 2352674"/>
              <a:gd name="connsiteX7" fmla="*/ 1566862 w 2490787"/>
              <a:gd name="connsiteY7" fmla="*/ 1733550 h 2352674"/>
              <a:gd name="connsiteX8" fmla="*/ 2214562 w 2490787"/>
              <a:gd name="connsiteY8" fmla="*/ 2005012 h 2352674"/>
              <a:gd name="connsiteX9" fmla="*/ 2452687 w 2490787"/>
              <a:gd name="connsiteY9" fmla="*/ 2243137 h 2352674"/>
              <a:gd name="connsiteX10" fmla="*/ 2490787 w 2490787"/>
              <a:gd name="connsiteY10" fmla="*/ 2352674 h 2352674"/>
              <a:gd name="connsiteX11" fmla="*/ 2114550 w 2490787"/>
              <a:gd name="connsiteY11" fmla="*/ 2238373 h 2352674"/>
              <a:gd name="connsiteX12" fmla="*/ 1866899 w 2490787"/>
              <a:gd name="connsiteY12" fmla="*/ 2005010 h 2352674"/>
              <a:gd name="connsiteX13" fmla="*/ 990600 w 2490787"/>
              <a:gd name="connsiteY13" fmla="*/ 1062037 h 2352674"/>
              <a:gd name="connsiteX14" fmla="*/ 481012 w 2490787"/>
              <a:gd name="connsiteY14" fmla="*/ 1233487 h 2352674"/>
              <a:gd name="connsiteX15" fmla="*/ 300037 w 2490787"/>
              <a:gd name="connsiteY15" fmla="*/ 1042987 h 2352674"/>
              <a:gd name="connsiteX16" fmla="*/ 233362 w 2490787"/>
              <a:gd name="connsiteY16" fmla="*/ 795337 h 2352674"/>
              <a:gd name="connsiteX17" fmla="*/ 0 w 2490787"/>
              <a:gd name="connsiteY17" fmla="*/ 0 h 2352674"/>
              <a:gd name="connsiteX0" fmla="*/ 0 w 2490787"/>
              <a:gd name="connsiteY0" fmla="*/ 0 h 2352674"/>
              <a:gd name="connsiteX1" fmla="*/ 161925 w 2490787"/>
              <a:gd name="connsiteY1" fmla="*/ 247649 h 2352674"/>
              <a:gd name="connsiteX2" fmla="*/ 781050 w 2490787"/>
              <a:gd name="connsiteY2" fmla="*/ 485774 h 2352674"/>
              <a:gd name="connsiteX3" fmla="*/ 923925 w 2490787"/>
              <a:gd name="connsiteY3" fmla="*/ 747712 h 2352674"/>
              <a:gd name="connsiteX4" fmla="*/ 1142999 w 2490787"/>
              <a:gd name="connsiteY4" fmla="*/ 1000125 h 2352674"/>
              <a:gd name="connsiteX5" fmla="*/ 1152525 w 2490787"/>
              <a:gd name="connsiteY5" fmla="*/ 1219199 h 2352674"/>
              <a:gd name="connsiteX6" fmla="*/ 1466849 w 2490787"/>
              <a:gd name="connsiteY6" fmla="*/ 1490662 h 2352674"/>
              <a:gd name="connsiteX7" fmla="*/ 1566862 w 2490787"/>
              <a:gd name="connsiteY7" fmla="*/ 1733550 h 2352674"/>
              <a:gd name="connsiteX8" fmla="*/ 2214562 w 2490787"/>
              <a:gd name="connsiteY8" fmla="*/ 2005012 h 2352674"/>
              <a:gd name="connsiteX9" fmla="*/ 2452687 w 2490787"/>
              <a:gd name="connsiteY9" fmla="*/ 2243137 h 2352674"/>
              <a:gd name="connsiteX10" fmla="*/ 2490787 w 2490787"/>
              <a:gd name="connsiteY10" fmla="*/ 2352674 h 2352674"/>
              <a:gd name="connsiteX11" fmla="*/ 2114550 w 2490787"/>
              <a:gd name="connsiteY11" fmla="*/ 2238373 h 2352674"/>
              <a:gd name="connsiteX12" fmla="*/ 1866899 w 2490787"/>
              <a:gd name="connsiteY12" fmla="*/ 2005010 h 2352674"/>
              <a:gd name="connsiteX13" fmla="*/ 1423988 w 2490787"/>
              <a:gd name="connsiteY13" fmla="*/ 1733549 h 2352674"/>
              <a:gd name="connsiteX14" fmla="*/ 481012 w 2490787"/>
              <a:gd name="connsiteY14" fmla="*/ 1233487 h 2352674"/>
              <a:gd name="connsiteX15" fmla="*/ 300037 w 2490787"/>
              <a:gd name="connsiteY15" fmla="*/ 1042987 h 2352674"/>
              <a:gd name="connsiteX16" fmla="*/ 233362 w 2490787"/>
              <a:gd name="connsiteY16" fmla="*/ 795337 h 2352674"/>
              <a:gd name="connsiteX17" fmla="*/ 0 w 2490787"/>
              <a:gd name="connsiteY17" fmla="*/ 0 h 2352674"/>
              <a:gd name="connsiteX0" fmla="*/ 0 w 2490787"/>
              <a:gd name="connsiteY0" fmla="*/ 0 h 2352674"/>
              <a:gd name="connsiteX1" fmla="*/ 161925 w 2490787"/>
              <a:gd name="connsiteY1" fmla="*/ 247649 h 2352674"/>
              <a:gd name="connsiteX2" fmla="*/ 781050 w 2490787"/>
              <a:gd name="connsiteY2" fmla="*/ 485774 h 2352674"/>
              <a:gd name="connsiteX3" fmla="*/ 923925 w 2490787"/>
              <a:gd name="connsiteY3" fmla="*/ 747712 h 2352674"/>
              <a:gd name="connsiteX4" fmla="*/ 1142999 w 2490787"/>
              <a:gd name="connsiteY4" fmla="*/ 1000125 h 2352674"/>
              <a:gd name="connsiteX5" fmla="*/ 1152525 w 2490787"/>
              <a:gd name="connsiteY5" fmla="*/ 1219199 h 2352674"/>
              <a:gd name="connsiteX6" fmla="*/ 1466849 w 2490787"/>
              <a:gd name="connsiteY6" fmla="*/ 1490662 h 2352674"/>
              <a:gd name="connsiteX7" fmla="*/ 1566862 w 2490787"/>
              <a:gd name="connsiteY7" fmla="*/ 1733550 h 2352674"/>
              <a:gd name="connsiteX8" fmla="*/ 2214562 w 2490787"/>
              <a:gd name="connsiteY8" fmla="*/ 2005012 h 2352674"/>
              <a:gd name="connsiteX9" fmla="*/ 2452687 w 2490787"/>
              <a:gd name="connsiteY9" fmla="*/ 2243137 h 2352674"/>
              <a:gd name="connsiteX10" fmla="*/ 2490787 w 2490787"/>
              <a:gd name="connsiteY10" fmla="*/ 2352674 h 2352674"/>
              <a:gd name="connsiteX11" fmla="*/ 2114550 w 2490787"/>
              <a:gd name="connsiteY11" fmla="*/ 2238373 h 2352674"/>
              <a:gd name="connsiteX12" fmla="*/ 1866899 w 2490787"/>
              <a:gd name="connsiteY12" fmla="*/ 2005010 h 2352674"/>
              <a:gd name="connsiteX13" fmla="*/ 1423988 w 2490787"/>
              <a:gd name="connsiteY13" fmla="*/ 1733549 h 2352674"/>
              <a:gd name="connsiteX14" fmla="*/ 1004887 w 2490787"/>
              <a:gd name="connsiteY14" fmla="*/ 1514473 h 2352674"/>
              <a:gd name="connsiteX15" fmla="*/ 481012 w 2490787"/>
              <a:gd name="connsiteY15" fmla="*/ 1233487 h 2352674"/>
              <a:gd name="connsiteX16" fmla="*/ 300037 w 2490787"/>
              <a:gd name="connsiteY16" fmla="*/ 1042987 h 2352674"/>
              <a:gd name="connsiteX17" fmla="*/ 233362 w 2490787"/>
              <a:gd name="connsiteY17" fmla="*/ 795337 h 2352674"/>
              <a:gd name="connsiteX18" fmla="*/ 0 w 2490787"/>
              <a:gd name="connsiteY18" fmla="*/ 0 h 2352674"/>
              <a:gd name="connsiteX0" fmla="*/ 0 w 2490787"/>
              <a:gd name="connsiteY0" fmla="*/ 0 h 2352674"/>
              <a:gd name="connsiteX1" fmla="*/ 161925 w 2490787"/>
              <a:gd name="connsiteY1" fmla="*/ 247649 h 2352674"/>
              <a:gd name="connsiteX2" fmla="*/ 781050 w 2490787"/>
              <a:gd name="connsiteY2" fmla="*/ 485774 h 2352674"/>
              <a:gd name="connsiteX3" fmla="*/ 923925 w 2490787"/>
              <a:gd name="connsiteY3" fmla="*/ 747712 h 2352674"/>
              <a:gd name="connsiteX4" fmla="*/ 1142999 w 2490787"/>
              <a:gd name="connsiteY4" fmla="*/ 1000125 h 2352674"/>
              <a:gd name="connsiteX5" fmla="*/ 1152525 w 2490787"/>
              <a:gd name="connsiteY5" fmla="*/ 1219199 h 2352674"/>
              <a:gd name="connsiteX6" fmla="*/ 1466849 w 2490787"/>
              <a:gd name="connsiteY6" fmla="*/ 1490662 h 2352674"/>
              <a:gd name="connsiteX7" fmla="*/ 1566862 w 2490787"/>
              <a:gd name="connsiteY7" fmla="*/ 1733550 h 2352674"/>
              <a:gd name="connsiteX8" fmla="*/ 2214562 w 2490787"/>
              <a:gd name="connsiteY8" fmla="*/ 2005012 h 2352674"/>
              <a:gd name="connsiteX9" fmla="*/ 2452687 w 2490787"/>
              <a:gd name="connsiteY9" fmla="*/ 2243137 h 2352674"/>
              <a:gd name="connsiteX10" fmla="*/ 2490787 w 2490787"/>
              <a:gd name="connsiteY10" fmla="*/ 2352674 h 2352674"/>
              <a:gd name="connsiteX11" fmla="*/ 2114550 w 2490787"/>
              <a:gd name="connsiteY11" fmla="*/ 2238373 h 2352674"/>
              <a:gd name="connsiteX12" fmla="*/ 1866899 w 2490787"/>
              <a:gd name="connsiteY12" fmla="*/ 2005010 h 2352674"/>
              <a:gd name="connsiteX13" fmla="*/ 1423988 w 2490787"/>
              <a:gd name="connsiteY13" fmla="*/ 1733549 h 2352674"/>
              <a:gd name="connsiteX14" fmla="*/ 1004887 w 2490787"/>
              <a:gd name="connsiteY14" fmla="*/ 1514473 h 2352674"/>
              <a:gd name="connsiteX15" fmla="*/ 733425 w 2490787"/>
              <a:gd name="connsiteY15" fmla="*/ 1362073 h 2352674"/>
              <a:gd name="connsiteX16" fmla="*/ 481012 w 2490787"/>
              <a:gd name="connsiteY16" fmla="*/ 1233487 h 2352674"/>
              <a:gd name="connsiteX17" fmla="*/ 300037 w 2490787"/>
              <a:gd name="connsiteY17" fmla="*/ 1042987 h 2352674"/>
              <a:gd name="connsiteX18" fmla="*/ 233362 w 2490787"/>
              <a:gd name="connsiteY18" fmla="*/ 795337 h 2352674"/>
              <a:gd name="connsiteX19" fmla="*/ 0 w 2490787"/>
              <a:gd name="connsiteY19" fmla="*/ 0 h 2352674"/>
              <a:gd name="connsiteX0" fmla="*/ 0 w 2490787"/>
              <a:gd name="connsiteY0" fmla="*/ 0 h 2352674"/>
              <a:gd name="connsiteX1" fmla="*/ 161925 w 2490787"/>
              <a:gd name="connsiteY1" fmla="*/ 247649 h 2352674"/>
              <a:gd name="connsiteX2" fmla="*/ 781050 w 2490787"/>
              <a:gd name="connsiteY2" fmla="*/ 485774 h 2352674"/>
              <a:gd name="connsiteX3" fmla="*/ 923925 w 2490787"/>
              <a:gd name="connsiteY3" fmla="*/ 747712 h 2352674"/>
              <a:gd name="connsiteX4" fmla="*/ 1142999 w 2490787"/>
              <a:gd name="connsiteY4" fmla="*/ 1000125 h 2352674"/>
              <a:gd name="connsiteX5" fmla="*/ 1152525 w 2490787"/>
              <a:gd name="connsiteY5" fmla="*/ 1219199 h 2352674"/>
              <a:gd name="connsiteX6" fmla="*/ 1466849 w 2490787"/>
              <a:gd name="connsiteY6" fmla="*/ 1490662 h 2352674"/>
              <a:gd name="connsiteX7" fmla="*/ 1566862 w 2490787"/>
              <a:gd name="connsiteY7" fmla="*/ 1733550 h 2352674"/>
              <a:gd name="connsiteX8" fmla="*/ 2214562 w 2490787"/>
              <a:gd name="connsiteY8" fmla="*/ 2005012 h 2352674"/>
              <a:gd name="connsiteX9" fmla="*/ 2452687 w 2490787"/>
              <a:gd name="connsiteY9" fmla="*/ 2243137 h 2352674"/>
              <a:gd name="connsiteX10" fmla="*/ 2490787 w 2490787"/>
              <a:gd name="connsiteY10" fmla="*/ 2352674 h 2352674"/>
              <a:gd name="connsiteX11" fmla="*/ 2114550 w 2490787"/>
              <a:gd name="connsiteY11" fmla="*/ 2238373 h 2352674"/>
              <a:gd name="connsiteX12" fmla="*/ 1866899 w 2490787"/>
              <a:gd name="connsiteY12" fmla="*/ 2005010 h 2352674"/>
              <a:gd name="connsiteX13" fmla="*/ 1423988 w 2490787"/>
              <a:gd name="connsiteY13" fmla="*/ 1733549 h 2352674"/>
              <a:gd name="connsiteX14" fmla="*/ 1290637 w 2490787"/>
              <a:gd name="connsiteY14" fmla="*/ 1495423 h 2352674"/>
              <a:gd name="connsiteX15" fmla="*/ 733425 w 2490787"/>
              <a:gd name="connsiteY15" fmla="*/ 1362073 h 2352674"/>
              <a:gd name="connsiteX16" fmla="*/ 481012 w 2490787"/>
              <a:gd name="connsiteY16" fmla="*/ 1233487 h 2352674"/>
              <a:gd name="connsiteX17" fmla="*/ 300037 w 2490787"/>
              <a:gd name="connsiteY17" fmla="*/ 1042987 h 2352674"/>
              <a:gd name="connsiteX18" fmla="*/ 233362 w 2490787"/>
              <a:gd name="connsiteY18" fmla="*/ 795337 h 2352674"/>
              <a:gd name="connsiteX19" fmla="*/ 0 w 2490787"/>
              <a:gd name="connsiteY19" fmla="*/ 0 h 2352674"/>
              <a:gd name="connsiteX0" fmla="*/ 0 w 2490787"/>
              <a:gd name="connsiteY0" fmla="*/ 0 h 2352674"/>
              <a:gd name="connsiteX1" fmla="*/ 161925 w 2490787"/>
              <a:gd name="connsiteY1" fmla="*/ 247649 h 2352674"/>
              <a:gd name="connsiteX2" fmla="*/ 781050 w 2490787"/>
              <a:gd name="connsiteY2" fmla="*/ 485774 h 2352674"/>
              <a:gd name="connsiteX3" fmla="*/ 923925 w 2490787"/>
              <a:gd name="connsiteY3" fmla="*/ 747712 h 2352674"/>
              <a:gd name="connsiteX4" fmla="*/ 1142999 w 2490787"/>
              <a:gd name="connsiteY4" fmla="*/ 1000125 h 2352674"/>
              <a:gd name="connsiteX5" fmla="*/ 1152525 w 2490787"/>
              <a:gd name="connsiteY5" fmla="*/ 1219199 h 2352674"/>
              <a:gd name="connsiteX6" fmla="*/ 1466849 w 2490787"/>
              <a:gd name="connsiteY6" fmla="*/ 1490662 h 2352674"/>
              <a:gd name="connsiteX7" fmla="*/ 1566862 w 2490787"/>
              <a:gd name="connsiteY7" fmla="*/ 1733550 h 2352674"/>
              <a:gd name="connsiteX8" fmla="*/ 2214562 w 2490787"/>
              <a:gd name="connsiteY8" fmla="*/ 2005012 h 2352674"/>
              <a:gd name="connsiteX9" fmla="*/ 2452687 w 2490787"/>
              <a:gd name="connsiteY9" fmla="*/ 2243137 h 2352674"/>
              <a:gd name="connsiteX10" fmla="*/ 2490787 w 2490787"/>
              <a:gd name="connsiteY10" fmla="*/ 2352674 h 2352674"/>
              <a:gd name="connsiteX11" fmla="*/ 2114550 w 2490787"/>
              <a:gd name="connsiteY11" fmla="*/ 2238373 h 2352674"/>
              <a:gd name="connsiteX12" fmla="*/ 1866899 w 2490787"/>
              <a:gd name="connsiteY12" fmla="*/ 2005010 h 2352674"/>
              <a:gd name="connsiteX13" fmla="*/ 1423988 w 2490787"/>
              <a:gd name="connsiteY13" fmla="*/ 1733549 h 2352674"/>
              <a:gd name="connsiteX14" fmla="*/ 1290637 w 2490787"/>
              <a:gd name="connsiteY14" fmla="*/ 1495423 h 2352674"/>
              <a:gd name="connsiteX15" fmla="*/ 781050 w 2490787"/>
              <a:gd name="connsiteY15" fmla="*/ 1219198 h 2352674"/>
              <a:gd name="connsiteX16" fmla="*/ 481012 w 2490787"/>
              <a:gd name="connsiteY16" fmla="*/ 1233487 h 2352674"/>
              <a:gd name="connsiteX17" fmla="*/ 300037 w 2490787"/>
              <a:gd name="connsiteY17" fmla="*/ 1042987 h 2352674"/>
              <a:gd name="connsiteX18" fmla="*/ 233362 w 2490787"/>
              <a:gd name="connsiteY18" fmla="*/ 795337 h 2352674"/>
              <a:gd name="connsiteX19" fmla="*/ 0 w 2490787"/>
              <a:gd name="connsiteY19" fmla="*/ 0 h 2352674"/>
              <a:gd name="connsiteX0" fmla="*/ 0 w 2490787"/>
              <a:gd name="connsiteY0" fmla="*/ 0 h 2352674"/>
              <a:gd name="connsiteX1" fmla="*/ 161925 w 2490787"/>
              <a:gd name="connsiteY1" fmla="*/ 247649 h 2352674"/>
              <a:gd name="connsiteX2" fmla="*/ 781050 w 2490787"/>
              <a:gd name="connsiteY2" fmla="*/ 485774 h 2352674"/>
              <a:gd name="connsiteX3" fmla="*/ 923925 w 2490787"/>
              <a:gd name="connsiteY3" fmla="*/ 747712 h 2352674"/>
              <a:gd name="connsiteX4" fmla="*/ 1142999 w 2490787"/>
              <a:gd name="connsiteY4" fmla="*/ 1000125 h 2352674"/>
              <a:gd name="connsiteX5" fmla="*/ 1152525 w 2490787"/>
              <a:gd name="connsiteY5" fmla="*/ 1219199 h 2352674"/>
              <a:gd name="connsiteX6" fmla="*/ 1466849 w 2490787"/>
              <a:gd name="connsiteY6" fmla="*/ 1490662 h 2352674"/>
              <a:gd name="connsiteX7" fmla="*/ 1566862 w 2490787"/>
              <a:gd name="connsiteY7" fmla="*/ 1733550 h 2352674"/>
              <a:gd name="connsiteX8" fmla="*/ 2214562 w 2490787"/>
              <a:gd name="connsiteY8" fmla="*/ 2005012 h 2352674"/>
              <a:gd name="connsiteX9" fmla="*/ 2452687 w 2490787"/>
              <a:gd name="connsiteY9" fmla="*/ 2243137 h 2352674"/>
              <a:gd name="connsiteX10" fmla="*/ 2490787 w 2490787"/>
              <a:gd name="connsiteY10" fmla="*/ 2352674 h 2352674"/>
              <a:gd name="connsiteX11" fmla="*/ 2114550 w 2490787"/>
              <a:gd name="connsiteY11" fmla="*/ 2238373 h 2352674"/>
              <a:gd name="connsiteX12" fmla="*/ 1866899 w 2490787"/>
              <a:gd name="connsiteY12" fmla="*/ 2005010 h 2352674"/>
              <a:gd name="connsiteX13" fmla="*/ 1423988 w 2490787"/>
              <a:gd name="connsiteY13" fmla="*/ 1733549 h 2352674"/>
              <a:gd name="connsiteX14" fmla="*/ 1290637 w 2490787"/>
              <a:gd name="connsiteY14" fmla="*/ 1495423 h 2352674"/>
              <a:gd name="connsiteX15" fmla="*/ 781050 w 2490787"/>
              <a:gd name="connsiteY15" fmla="*/ 1219198 h 2352674"/>
              <a:gd name="connsiteX16" fmla="*/ 481012 w 2490787"/>
              <a:gd name="connsiteY16" fmla="*/ 1233487 h 2352674"/>
              <a:gd name="connsiteX17" fmla="*/ 300037 w 2490787"/>
              <a:gd name="connsiteY17" fmla="*/ 1042987 h 2352674"/>
              <a:gd name="connsiteX18" fmla="*/ 0 w 2490787"/>
              <a:gd name="connsiteY18" fmla="*/ 228600 h 2352674"/>
              <a:gd name="connsiteX19" fmla="*/ 0 w 2490787"/>
              <a:gd name="connsiteY19" fmla="*/ 0 h 2352674"/>
              <a:gd name="connsiteX0" fmla="*/ 0 w 2490787"/>
              <a:gd name="connsiteY0" fmla="*/ 0 h 2352674"/>
              <a:gd name="connsiteX1" fmla="*/ 161925 w 2490787"/>
              <a:gd name="connsiteY1" fmla="*/ 247649 h 2352674"/>
              <a:gd name="connsiteX2" fmla="*/ 781050 w 2490787"/>
              <a:gd name="connsiteY2" fmla="*/ 485774 h 2352674"/>
              <a:gd name="connsiteX3" fmla="*/ 923925 w 2490787"/>
              <a:gd name="connsiteY3" fmla="*/ 747712 h 2352674"/>
              <a:gd name="connsiteX4" fmla="*/ 1142999 w 2490787"/>
              <a:gd name="connsiteY4" fmla="*/ 1000125 h 2352674"/>
              <a:gd name="connsiteX5" fmla="*/ 1152525 w 2490787"/>
              <a:gd name="connsiteY5" fmla="*/ 1219199 h 2352674"/>
              <a:gd name="connsiteX6" fmla="*/ 1466849 w 2490787"/>
              <a:gd name="connsiteY6" fmla="*/ 1490662 h 2352674"/>
              <a:gd name="connsiteX7" fmla="*/ 1566862 w 2490787"/>
              <a:gd name="connsiteY7" fmla="*/ 1733550 h 2352674"/>
              <a:gd name="connsiteX8" fmla="*/ 2214562 w 2490787"/>
              <a:gd name="connsiteY8" fmla="*/ 2005012 h 2352674"/>
              <a:gd name="connsiteX9" fmla="*/ 2452687 w 2490787"/>
              <a:gd name="connsiteY9" fmla="*/ 2243137 h 2352674"/>
              <a:gd name="connsiteX10" fmla="*/ 2490787 w 2490787"/>
              <a:gd name="connsiteY10" fmla="*/ 2352674 h 2352674"/>
              <a:gd name="connsiteX11" fmla="*/ 2114550 w 2490787"/>
              <a:gd name="connsiteY11" fmla="*/ 2238373 h 2352674"/>
              <a:gd name="connsiteX12" fmla="*/ 1866899 w 2490787"/>
              <a:gd name="connsiteY12" fmla="*/ 2005010 h 2352674"/>
              <a:gd name="connsiteX13" fmla="*/ 1423988 w 2490787"/>
              <a:gd name="connsiteY13" fmla="*/ 1733549 h 2352674"/>
              <a:gd name="connsiteX14" fmla="*/ 1290637 w 2490787"/>
              <a:gd name="connsiteY14" fmla="*/ 1495423 h 2352674"/>
              <a:gd name="connsiteX15" fmla="*/ 781050 w 2490787"/>
              <a:gd name="connsiteY15" fmla="*/ 1219198 h 2352674"/>
              <a:gd name="connsiteX16" fmla="*/ 481012 w 2490787"/>
              <a:gd name="connsiteY16" fmla="*/ 1233487 h 2352674"/>
              <a:gd name="connsiteX17" fmla="*/ 280987 w 2490787"/>
              <a:gd name="connsiteY17" fmla="*/ 495300 h 2352674"/>
              <a:gd name="connsiteX18" fmla="*/ 0 w 2490787"/>
              <a:gd name="connsiteY18" fmla="*/ 228600 h 2352674"/>
              <a:gd name="connsiteX19" fmla="*/ 0 w 2490787"/>
              <a:gd name="connsiteY19" fmla="*/ 0 h 2352674"/>
              <a:gd name="connsiteX0" fmla="*/ 0 w 2490787"/>
              <a:gd name="connsiteY0" fmla="*/ 0 h 2352674"/>
              <a:gd name="connsiteX1" fmla="*/ 161925 w 2490787"/>
              <a:gd name="connsiteY1" fmla="*/ 247649 h 2352674"/>
              <a:gd name="connsiteX2" fmla="*/ 781050 w 2490787"/>
              <a:gd name="connsiteY2" fmla="*/ 485774 h 2352674"/>
              <a:gd name="connsiteX3" fmla="*/ 923925 w 2490787"/>
              <a:gd name="connsiteY3" fmla="*/ 747712 h 2352674"/>
              <a:gd name="connsiteX4" fmla="*/ 1142999 w 2490787"/>
              <a:gd name="connsiteY4" fmla="*/ 1000125 h 2352674"/>
              <a:gd name="connsiteX5" fmla="*/ 1152525 w 2490787"/>
              <a:gd name="connsiteY5" fmla="*/ 1219199 h 2352674"/>
              <a:gd name="connsiteX6" fmla="*/ 1466849 w 2490787"/>
              <a:gd name="connsiteY6" fmla="*/ 1490662 h 2352674"/>
              <a:gd name="connsiteX7" fmla="*/ 1566862 w 2490787"/>
              <a:gd name="connsiteY7" fmla="*/ 1733550 h 2352674"/>
              <a:gd name="connsiteX8" fmla="*/ 2214562 w 2490787"/>
              <a:gd name="connsiteY8" fmla="*/ 2005012 h 2352674"/>
              <a:gd name="connsiteX9" fmla="*/ 2452687 w 2490787"/>
              <a:gd name="connsiteY9" fmla="*/ 2243137 h 2352674"/>
              <a:gd name="connsiteX10" fmla="*/ 2490787 w 2490787"/>
              <a:gd name="connsiteY10" fmla="*/ 2352674 h 2352674"/>
              <a:gd name="connsiteX11" fmla="*/ 2114550 w 2490787"/>
              <a:gd name="connsiteY11" fmla="*/ 2238373 h 2352674"/>
              <a:gd name="connsiteX12" fmla="*/ 1866899 w 2490787"/>
              <a:gd name="connsiteY12" fmla="*/ 2005010 h 2352674"/>
              <a:gd name="connsiteX13" fmla="*/ 1423988 w 2490787"/>
              <a:gd name="connsiteY13" fmla="*/ 1733549 h 2352674"/>
              <a:gd name="connsiteX14" fmla="*/ 1290637 w 2490787"/>
              <a:gd name="connsiteY14" fmla="*/ 1495423 h 2352674"/>
              <a:gd name="connsiteX15" fmla="*/ 781050 w 2490787"/>
              <a:gd name="connsiteY15" fmla="*/ 1219198 h 2352674"/>
              <a:gd name="connsiteX16" fmla="*/ 481012 w 2490787"/>
              <a:gd name="connsiteY16" fmla="*/ 1233487 h 2352674"/>
              <a:gd name="connsiteX17" fmla="*/ 119062 w 2490787"/>
              <a:gd name="connsiteY17" fmla="*/ 481012 h 2352674"/>
              <a:gd name="connsiteX18" fmla="*/ 0 w 2490787"/>
              <a:gd name="connsiteY18" fmla="*/ 228600 h 2352674"/>
              <a:gd name="connsiteX19" fmla="*/ 0 w 2490787"/>
              <a:gd name="connsiteY19" fmla="*/ 0 h 2352674"/>
              <a:gd name="connsiteX0" fmla="*/ 0 w 2490787"/>
              <a:gd name="connsiteY0" fmla="*/ 0 h 2352674"/>
              <a:gd name="connsiteX1" fmla="*/ 161925 w 2490787"/>
              <a:gd name="connsiteY1" fmla="*/ 247649 h 2352674"/>
              <a:gd name="connsiteX2" fmla="*/ 781050 w 2490787"/>
              <a:gd name="connsiteY2" fmla="*/ 485774 h 2352674"/>
              <a:gd name="connsiteX3" fmla="*/ 923925 w 2490787"/>
              <a:gd name="connsiteY3" fmla="*/ 747712 h 2352674"/>
              <a:gd name="connsiteX4" fmla="*/ 1142999 w 2490787"/>
              <a:gd name="connsiteY4" fmla="*/ 1000125 h 2352674"/>
              <a:gd name="connsiteX5" fmla="*/ 1152525 w 2490787"/>
              <a:gd name="connsiteY5" fmla="*/ 1219199 h 2352674"/>
              <a:gd name="connsiteX6" fmla="*/ 1466849 w 2490787"/>
              <a:gd name="connsiteY6" fmla="*/ 1490662 h 2352674"/>
              <a:gd name="connsiteX7" fmla="*/ 1566862 w 2490787"/>
              <a:gd name="connsiteY7" fmla="*/ 1733550 h 2352674"/>
              <a:gd name="connsiteX8" fmla="*/ 2214562 w 2490787"/>
              <a:gd name="connsiteY8" fmla="*/ 2005012 h 2352674"/>
              <a:gd name="connsiteX9" fmla="*/ 2452687 w 2490787"/>
              <a:gd name="connsiteY9" fmla="*/ 2243137 h 2352674"/>
              <a:gd name="connsiteX10" fmla="*/ 2490787 w 2490787"/>
              <a:gd name="connsiteY10" fmla="*/ 2352674 h 2352674"/>
              <a:gd name="connsiteX11" fmla="*/ 2114550 w 2490787"/>
              <a:gd name="connsiteY11" fmla="*/ 2238373 h 2352674"/>
              <a:gd name="connsiteX12" fmla="*/ 1866899 w 2490787"/>
              <a:gd name="connsiteY12" fmla="*/ 2005010 h 2352674"/>
              <a:gd name="connsiteX13" fmla="*/ 1423988 w 2490787"/>
              <a:gd name="connsiteY13" fmla="*/ 1733549 h 2352674"/>
              <a:gd name="connsiteX14" fmla="*/ 1290637 w 2490787"/>
              <a:gd name="connsiteY14" fmla="*/ 1495423 h 2352674"/>
              <a:gd name="connsiteX15" fmla="*/ 781050 w 2490787"/>
              <a:gd name="connsiteY15" fmla="*/ 1219198 h 2352674"/>
              <a:gd name="connsiteX16" fmla="*/ 285750 w 2490787"/>
              <a:gd name="connsiteY16" fmla="*/ 1000125 h 2352674"/>
              <a:gd name="connsiteX17" fmla="*/ 119062 w 2490787"/>
              <a:gd name="connsiteY17" fmla="*/ 481012 h 2352674"/>
              <a:gd name="connsiteX18" fmla="*/ 0 w 2490787"/>
              <a:gd name="connsiteY18" fmla="*/ 228600 h 2352674"/>
              <a:gd name="connsiteX19" fmla="*/ 0 w 2490787"/>
              <a:gd name="connsiteY19" fmla="*/ 0 h 2352674"/>
              <a:gd name="connsiteX0" fmla="*/ 0 w 2490787"/>
              <a:gd name="connsiteY0" fmla="*/ 0 h 2352674"/>
              <a:gd name="connsiteX1" fmla="*/ 161925 w 2490787"/>
              <a:gd name="connsiteY1" fmla="*/ 247649 h 2352674"/>
              <a:gd name="connsiteX2" fmla="*/ 781050 w 2490787"/>
              <a:gd name="connsiteY2" fmla="*/ 485774 h 2352674"/>
              <a:gd name="connsiteX3" fmla="*/ 923925 w 2490787"/>
              <a:gd name="connsiteY3" fmla="*/ 747712 h 2352674"/>
              <a:gd name="connsiteX4" fmla="*/ 1142999 w 2490787"/>
              <a:gd name="connsiteY4" fmla="*/ 1000125 h 2352674"/>
              <a:gd name="connsiteX5" fmla="*/ 1152525 w 2490787"/>
              <a:gd name="connsiteY5" fmla="*/ 1219199 h 2352674"/>
              <a:gd name="connsiteX6" fmla="*/ 1466849 w 2490787"/>
              <a:gd name="connsiteY6" fmla="*/ 1490662 h 2352674"/>
              <a:gd name="connsiteX7" fmla="*/ 1566862 w 2490787"/>
              <a:gd name="connsiteY7" fmla="*/ 1733550 h 2352674"/>
              <a:gd name="connsiteX8" fmla="*/ 2214562 w 2490787"/>
              <a:gd name="connsiteY8" fmla="*/ 2005012 h 2352674"/>
              <a:gd name="connsiteX9" fmla="*/ 2452687 w 2490787"/>
              <a:gd name="connsiteY9" fmla="*/ 2243137 h 2352674"/>
              <a:gd name="connsiteX10" fmla="*/ 2490787 w 2490787"/>
              <a:gd name="connsiteY10" fmla="*/ 2352674 h 2352674"/>
              <a:gd name="connsiteX11" fmla="*/ 2114550 w 2490787"/>
              <a:gd name="connsiteY11" fmla="*/ 2238373 h 2352674"/>
              <a:gd name="connsiteX12" fmla="*/ 1866899 w 2490787"/>
              <a:gd name="connsiteY12" fmla="*/ 2005010 h 2352674"/>
              <a:gd name="connsiteX13" fmla="*/ 1423988 w 2490787"/>
              <a:gd name="connsiteY13" fmla="*/ 1733549 h 2352674"/>
              <a:gd name="connsiteX14" fmla="*/ 1290637 w 2490787"/>
              <a:gd name="connsiteY14" fmla="*/ 1495423 h 2352674"/>
              <a:gd name="connsiteX15" fmla="*/ 781050 w 2490787"/>
              <a:gd name="connsiteY15" fmla="*/ 1219198 h 2352674"/>
              <a:gd name="connsiteX16" fmla="*/ 285750 w 2490787"/>
              <a:gd name="connsiteY16" fmla="*/ 1000125 h 2352674"/>
              <a:gd name="connsiteX17" fmla="*/ 190500 w 2490787"/>
              <a:gd name="connsiteY17" fmla="*/ 700085 h 2352674"/>
              <a:gd name="connsiteX18" fmla="*/ 119062 w 2490787"/>
              <a:gd name="connsiteY18" fmla="*/ 481012 h 2352674"/>
              <a:gd name="connsiteX19" fmla="*/ 0 w 2490787"/>
              <a:gd name="connsiteY19" fmla="*/ 228600 h 2352674"/>
              <a:gd name="connsiteX20" fmla="*/ 0 w 2490787"/>
              <a:gd name="connsiteY20" fmla="*/ 0 h 2352674"/>
              <a:gd name="connsiteX0" fmla="*/ 0 w 2490787"/>
              <a:gd name="connsiteY0" fmla="*/ 0 h 2352674"/>
              <a:gd name="connsiteX1" fmla="*/ 161925 w 2490787"/>
              <a:gd name="connsiteY1" fmla="*/ 247649 h 2352674"/>
              <a:gd name="connsiteX2" fmla="*/ 781050 w 2490787"/>
              <a:gd name="connsiteY2" fmla="*/ 485774 h 2352674"/>
              <a:gd name="connsiteX3" fmla="*/ 923925 w 2490787"/>
              <a:gd name="connsiteY3" fmla="*/ 747712 h 2352674"/>
              <a:gd name="connsiteX4" fmla="*/ 1142999 w 2490787"/>
              <a:gd name="connsiteY4" fmla="*/ 1000125 h 2352674"/>
              <a:gd name="connsiteX5" fmla="*/ 1152525 w 2490787"/>
              <a:gd name="connsiteY5" fmla="*/ 1219199 h 2352674"/>
              <a:gd name="connsiteX6" fmla="*/ 1466849 w 2490787"/>
              <a:gd name="connsiteY6" fmla="*/ 1490662 h 2352674"/>
              <a:gd name="connsiteX7" fmla="*/ 1566862 w 2490787"/>
              <a:gd name="connsiteY7" fmla="*/ 1733550 h 2352674"/>
              <a:gd name="connsiteX8" fmla="*/ 2214562 w 2490787"/>
              <a:gd name="connsiteY8" fmla="*/ 2005012 h 2352674"/>
              <a:gd name="connsiteX9" fmla="*/ 2452687 w 2490787"/>
              <a:gd name="connsiteY9" fmla="*/ 2243137 h 2352674"/>
              <a:gd name="connsiteX10" fmla="*/ 2490787 w 2490787"/>
              <a:gd name="connsiteY10" fmla="*/ 2352674 h 2352674"/>
              <a:gd name="connsiteX11" fmla="*/ 2114550 w 2490787"/>
              <a:gd name="connsiteY11" fmla="*/ 2238373 h 2352674"/>
              <a:gd name="connsiteX12" fmla="*/ 1866899 w 2490787"/>
              <a:gd name="connsiteY12" fmla="*/ 2005010 h 2352674"/>
              <a:gd name="connsiteX13" fmla="*/ 1423988 w 2490787"/>
              <a:gd name="connsiteY13" fmla="*/ 1733549 h 2352674"/>
              <a:gd name="connsiteX14" fmla="*/ 1290637 w 2490787"/>
              <a:gd name="connsiteY14" fmla="*/ 1495423 h 2352674"/>
              <a:gd name="connsiteX15" fmla="*/ 781050 w 2490787"/>
              <a:gd name="connsiteY15" fmla="*/ 1219198 h 2352674"/>
              <a:gd name="connsiteX16" fmla="*/ 285750 w 2490787"/>
              <a:gd name="connsiteY16" fmla="*/ 1000125 h 2352674"/>
              <a:gd name="connsiteX17" fmla="*/ 152400 w 2490787"/>
              <a:gd name="connsiteY17" fmla="*/ 747710 h 2352674"/>
              <a:gd name="connsiteX18" fmla="*/ 119062 w 2490787"/>
              <a:gd name="connsiteY18" fmla="*/ 481012 h 2352674"/>
              <a:gd name="connsiteX19" fmla="*/ 0 w 2490787"/>
              <a:gd name="connsiteY19" fmla="*/ 228600 h 2352674"/>
              <a:gd name="connsiteX20" fmla="*/ 0 w 2490787"/>
              <a:gd name="connsiteY20" fmla="*/ 0 h 2352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490787" h="2352674">
                <a:moveTo>
                  <a:pt x="0" y="0"/>
                </a:moveTo>
                <a:lnTo>
                  <a:pt x="161925" y="247649"/>
                </a:lnTo>
                <a:lnTo>
                  <a:pt x="781050" y="485774"/>
                </a:lnTo>
                <a:lnTo>
                  <a:pt x="923925" y="747712"/>
                </a:lnTo>
                <a:lnTo>
                  <a:pt x="1142999" y="1000125"/>
                </a:lnTo>
                <a:lnTo>
                  <a:pt x="1152525" y="1219199"/>
                </a:lnTo>
                <a:lnTo>
                  <a:pt x="1466849" y="1490662"/>
                </a:lnTo>
                <a:lnTo>
                  <a:pt x="1566862" y="1733550"/>
                </a:lnTo>
                <a:lnTo>
                  <a:pt x="2214562" y="2005012"/>
                </a:lnTo>
                <a:lnTo>
                  <a:pt x="2452687" y="2243137"/>
                </a:lnTo>
                <a:lnTo>
                  <a:pt x="2490787" y="2352674"/>
                </a:lnTo>
                <a:lnTo>
                  <a:pt x="2114550" y="2238373"/>
                </a:lnTo>
                <a:lnTo>
                  <a:pt x="1866899" y="2005010"/>
                </a:lnTo>
                <a:lnTo>
                  <a:pt x="1423988" y="1733549"/>
                </a:lnTo>
                <a:lnTo>
                  <a:pt x="1290637" y="1495423"/>
                </a:lnTo>
                <a:lnTo>
                  <a:pt x="781050" y="1219198"/>
                </a:lnTo>
                <a:lnTo>
                  <a:pt x="285750" y="1000125"/>
                </a:lnTo>
                <a:lnTo>
                  <a:pt x="152400" y="747710"/>
                </a:lnTo>
                <a:lnTo>
                  <a:pt x="119062" y="481012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9F41E6-A2D6-4E1D-BD9D-76175E0B9450}"/>
              </a:ext>
            </a:extLst>
          </p:cNvPr>
          <p:cNvSpPr txBox="1"/>
          <p:nvPr/>
        </p:nvSpPr>
        <p:spPr>
          <a:xfrm>
            <a:off x="5362576" y="2580244"/>
            <a:ext cx="36526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Red area = unallowable </a:t>
            </a:r>
            <a:r>
              <a:rPr lang="en-US" sz="2000" dirty="0">
                <a:solidFill>
                  <a:srgbClr val="FF0000"/>
                </a:solidFill>
              </a:rPr>
              <a:t>exceedance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1BC10C-322D-46C6-A1F1-E933B407EDAC}"/>
              </a:ext>
            </a:extLst>
          </p:cNvPr>
          <p:cNvSpPr txBox="1"/>
          <p:nvPr/>
        </p:nvSpPr>
        <p:spPr>
          <a:xfrm>
            <a:off x="245726" y="6102630"/>
            <a:ext cx="178286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Building Block #1</a:t>
            </a:r>
          </a:p>
        </p:txBody>
      </p:sp>
    </p:spTree>
    <p:extLst>
      <p:ext uri="{BB962C8B-B14F-4D97-AF65-F5344CB8AC3E}">
        <p14:creationId xmlns:p14="http://schemas.microsoft.com/office/powerpoint/2010/main" val="185219031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27F3DF1-068E-45BB-8782-C42D1BCD0F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7412"/>
            <a:ext cx="12192000" cy="54905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Nitrogen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40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A27254-9F1F-4DBE-B0F0-A1744FA5C17A}"/>
              </a:ext>
            </a:extLst>
          </p:cNvPr>
          <p:cNvSpPr txBox="1"/>
          <p:nvPr/>
        </p:nvSpPr>
        <p:spPr>
          <a:xfrm>
            <a:off x="6202017" y="150743"/>
            <a:ext cx="5570883" cy="129266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Open Water is a big lift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2035 increases effort substantially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Including WWTP increases necessary reductions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Watershed loads first are a little lower for N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9F9F99EB-3397-431B-A9AC-3560A18531BF}"/>
              </a:ext>
            </a:extLst>
          </p:cNvPr>
          <p:cNvSpPr/>
          <p:nvPr/>
        </p:nvSpPr>
        <p:spPr>
          <a:xfrm>
            <a:off x="3906982" y="6460177"/>
            <a:ext cx="1496291" cy="365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3E1A3D-3D96-4528-BB54-02AB88F581CF}"/>
              </a:ext>
            </a:extLst>
          </p:cNvPr>
          <p:cNvCxnSpPr>
            <a:cxnSpLocks/>
          </p:cNvCxnSpPr>
          <p:nvPr/>
        </p:nvCxnSpPr>
        <p:spPr>
          <a:xfrm>
            <a:off x="4678878" y="5035138"/>
            <a:ext cx="0" cy="142503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898ABC4-85D2-4EDB-B4DF-2B2F57935AC8}"/>
              </a:ext>
            </a:extLst>
          </p:cNvPr>
          <p:cNvCxnSpPr>
            <a:cxnSpLocks/>
          </p:cNvCxnSpPr>
          <p:nvPr/>
        </p:nvCxnSpPr>
        <p:spPr>
          <a:xfrm>
            <a:off x="8370125" y="2778826"/>
            <a:ext cx="0" cy="368135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B90937BD-1DB3-4A5D-A164-D87E4316388B}"/>
              </a:ext>
            </a:extLst>
          </p:cNvPr>
          <p:cNvSpPr/>
          <p:nvPr/>
        </p:nvSpPr>
        <p:spPr>
          <a:xfrm>
            <a:off x="7479292" y="6452817"/>
            <a:ext cx="1496291" cy="365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3588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27F3DF1-068E-45BB-8782-C42D1BCD0F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7412"/>
            <a:ext cx="12192000" cy="54905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Nitrogen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41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A27254-9F1F-4DBE-B0F0-A1744FA5C17A}"/>
              </a:ext>
            </a:extLst>
          </p:cNvPr>
          <p:cNvSpPr txBox="1"/>
          <p:nvPr/>
        </p:nvSpPr>
        <p:spPr>
          <a:xfrm>
            <a:off x="6202017" y="150743"/>
            <a:ext cx="5570883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Open Water is a big lift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2035 increases effort substantially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Including WWTP increases necessary reductions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Watershed loads first are a little lower for 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625156-64F4-4496-B54B-3DA07217FE34}"/>
              </a:ext>
            </a:extLst>
          </p:cNvPr>
          <p:cNvSpPr txBox="1"/>
          <p:nvPr/>
        </p:nvSpPr>
        <p:spPr>
          <a:xfrm>
            <a:off x="6202017" y="150743"/>
            <a:ext cx="5570883" cy="132343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Open Water is a big lift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2035 increases effort substantially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Including WWTP increases necessary reductions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Watershed loads first are a little lower for 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EAEAC7-BF4C-4658-A7A9-4E8D52A7CFB0}"/>
              </a:ext>
            </a:extLst>
          </p:cNvPr>
          <p:cNvCxnSpPr>
            <a:cxnSpLocks/>
          </p:cNvCxnSpPr>
          <p:nvPr/>
        </p:nvCxnSpPr>
        <p:spPr>
          <a:xfrm>
            <a:off x="2850078" y="5035138"/>
            <a:ext cx="0" cy="142503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9DB0E0A-0FEE-4198-91A7-D0E433CF7714}"/>
              </a:ext>
            </a:extLst>
          </p:cNvPr>
          <p:cNvCxnSpPr>
            <a:cxnSpLocks/>
          </p:cNvCxnSpPr>
          <p:nvPr/>
        </p:nvCxnSpPr>
        <p:spPr>
          <a:xfrm>
            <a:off x="10222676" y="1911927"/>
            <a:ext cx="0" cy="443368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563B5B0-4A43-4E55-A477-640C096D8251}"/>
              </a:ext>
            </a:extLst>
          </p:cNvPr>
          <p:cNvCxnSpPr>
            <a:cxnSpLocks/>
          </p:cNvCxnSpPr>
          <p:nvPr/>
        </p:nvCxnSpPr>
        <p:spPr>
          <a:xfrm>
            <a:off x="6515595" y="3811979"/>
            <a:ext cx="0" cy="264819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7FDEFFA-42D9-4E00-985A-E3B427878E83}"/>
              </a:ext>
            </a:extLst>
          </p:cNvPr>
          <p:cNvSpPr txBox="1"/>
          <p:nvPr/>
        </p:nvSpPr>
        <p:spPr>
          <a:xfrm>
            <a:off x="1685506" y="627551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1664BA-6616-4B17-9A29-B74E25159DF8}"/>
              </a:ext>
            </a:extLst>
          </p:cNvPr>
          <p:cNvSpPr txBox="1"/>
          <p:nvPr/>
        </p:nvSpPr>
        <p:spPr>
          <a:xfrm>
            <a:off x="3244837" y="628648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2035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048BA7-B959-4185-B30F-5B1BF476E201}"/>
              </a:ext>
            </a:extLst>
          </p:cNvPr>
          <p:cNvSpPr txBox="1"/>
          <p:nvPr/>
        </p:nvSpPr>
        <p:spPr>
          <a:xfrm>
            <a:off x="5491938" y="628087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23286C-E205-421E-A25A-B5C99EF47AAD}"/>
              </a:ext>
            </a:extLst>
          </p:cNvPr>
          <p:cNvSpPr txBox="1"/>
          <p:nvPr/>
        </p:nvSpPr>
        <p:spPr>
          <a:xfrm>
            <a:off x="7051269" y="629185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2035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B8DC38-5AD5-4CFD-B7A2-278A90F9B008}"/>
              </a:ext>
            </a:extLst>
          </p:cNvPr>
          <p:cNvSpPr txBox="1"/>
          <p:nvPr/>
        </p:nvSpPr>
        <p:spPr>
          <a:xfrm>
            <a:off x="9156075" y="626453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E467F8-F46C-4DF9-820C-02662996766A}"/>
              </a:ext>
            </a:extLst>
          </p:cNvPr>
          <p:cNvSpPr txBox="1"/>
          <p:nvPr/>
        </p:nvSpPr>
        <p:spPr>
          <a:xfrm>
            <a:off x="10715406" y="627551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2035</a:t>
            </a:r>
          </a:p>
        </p:txBody>
      </p:sp>
    </p:spTree>
    <p:extLst>
      <p:ext uri="{BB962C8B-B14F-4D97-AF65-F5344CB8AC3E}">
        <p14:creationId xmlns:p14="http://schemas.microsoft.com/office/powerpoint/2010/main" val="32655104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27F3DF1-068E-45BB-8782-C42D1BCD0F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7412"/>
            <a:ext cx="12192000" cy="54905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Nitrogen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42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A27254-9F1F-4DBE-B0F0-A1744FA5C17A}"/>
              </a:ext>
            </a:extLst>
          </p:cNvPr>
          <p:cNvSpPr txBox="1"/>
          <p:nvPr/>
        </p:nvSpPr>
        <p:spPr>
          <a:xfrm>
            <a:off x="5652655" y="150743"/>
            <a:ext cx="6539345" cy="129266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Open Water is a big lift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2035 increases effort substantially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Including WWTP increases necessary reductions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Watershed loads first are a little lower for 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ADE1876-8E9C-4839-85B8-E3407F30D9A0}"/>
              </a:ext>
            </a:extLst>
          </p:cNvPr>
          <p:cNvCxnSpPr>
            <a:cxnSpLocks/>
          </p:cNvCxnSpPr>
          <p:nvPr/>
        </p:nvCxnSpPr>
        <p:spPr>
          <a:xfrm>
            <a:off x="2078182" y="5023263"/>
            <a:ext cx="0" cy="142503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F3F4130-B5C5-455E-94B6-6804635028AC}"/>
              </a:ext>
            </a:extLst>
          </p:cNvPr>
          <p:cNvCxnSpPr>
            <a:cxnSpLocks/>
          </p:cNvCxnSpPr>
          <p:nvPr/>
        </p:nvCxnSpPr>
        <p:spPr>
          <a:xfrm>
            <a:off x="9450780" y="1900052"/>
            <a:ext cx="0" cy="443368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6112501-34A6-4F49-8E24-EFAF52FD2F91}"/>
              </a:ext>
            </a:extLst>
          </p:cNvPr>
          <p:cNvCxnSpPr>
            <a:cxnSpLocks/>
          </p:cNvCxnSpPr>
          <p:nvPr/>
        </p:nvCxnSpPr>
        <p:spPr>
          <a:xfrm>
            <a:off x="5743699" y="3800104"/>
            <a:ext cx="0" cy="264819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088A8FA-7CD1-411F-A14E-C6CA58B49C1C}"/>
              </a:ext>
            </a:extLst>
          </p:cNvPr>
          <p:cNvCxnSpPr>
            <a:cxnSpLocks/>
          </p:cNvCxnSpPr>
          <p:nvPr/>
        </p:nvCxnSpPr>
        <p:spPr>
          <a:xfrm>
            <a:off x="3621974" y="4908698"/>
            <a:ext cx="0" cy="142503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6A5EA14-0F74-4725-8F1E-37615D6168D0}"/>
              </a:ext>
            </a:extLst>
          </p:cNvPr>
          <p:cNvCxnSpPr>
            <a:cxnSpLocks/>
          </p:cNvCxnSpPr>
          <p:nvPr/>
        </p:nvCxnSpPr>
        <p:spPr>
          <a:xfrm>
            <a:off x="10982696" y="1904240"/>
            <a:ext cx="0" cy="443368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2E1823C-4C37-443E-B3E3-F7380FF3FEB5}"/>
              </a:ext>
            </a:extLst>
          </p:cNvPr>
          <p:cNvCxnSpPr>
            <a:cxnSpLocks/>
          </p:cNvCxnSpPr>
          <p:nvPr/>
        </p:nvCxnSpPr>
        <p:spPr>
          <a:xfrm>
            <a:off x="7287491" y="3685539"/>
            <a:ext cx="0" cy="264819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A0CDCF71-8B02-45B6-8961-4EDD2FBEC15E}"/>
              </a:ext>
            </a:extLst>
          </p:cNvPr>
          <p:cNvSpPr/>
          <p:nvPr/>
        </p:nvSpPr>
        <p:spPr>
          <a:xfrm>
            <a:off x="1727860" y="6298801"/>
            <a:ext cx="617517" cy="18699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F711AA7E-04F9-4CFE-A745-A5AB8A55D624}"/>
              </a:ext>
            </a:extLst>
          </p:cNvPr>
          <p:cNvSpPr/>
          <p:nvPr/>
        </p:nvSpPr>
        <p:spPr>
          <a:xfrm>
            <a:off x="3290949" y="6309457"/>
            <a:ext cx="617517" cy="18699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0488892F-FF20-42E3-A42D-672C9B8E9D06}"/>
              </a:ext>
            </a:extLst>
          </p:cNvPr>
          <p:cNvSpPr/>
          <p:nvPr/>
        </p:nvSpPr>
        <p:spPr>
          <a:xfrm>
            <a:off x="5434940" y="6298801"/>
            <a:ext cx="617517" cy="18699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C818AF09-1563-4961-82E9-2DF01F43A9DB}"/>
              </a:ext>
            </a:extLst>
          </p:cNvPr>
          <p:cNvSpPr/>
          <p:nvPr/>
        </p:nvSpPr>
        <p:spPr>
          <a:xfrm>
            <a:off x="6978732" y="6309457"/>
            <a:ext cx="617517" cy="18699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A7F2A900-E4B3-4AE2-BFD5-F5E034BC2583}"/>
              </a:ext>
            </a:extLst>
          </p:cNvPr>
          <p:cNvSpPr/>
          <p:nvPr/>
        </p:nvSpPr>
        <p:spPr>
          <a:xfrm>
            <a:off x="9124206" y="6298801"/>
            <a:ext cx="617517" cy="18699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BFEE0395-2ED3-4BE0-BE51-2E94A70C9C2E}"/>
              </a:ext>
            </a:extLst>
          </p:cNvPr>
          <p:cNvSpPr/>
          <p:nvPr/>
        </p:nvSpPr>
        <p:spPr>
          <a:xfrm>
            <a:off x="10736283" y="6298801"/>
            <a:ext cx="617517" cy="18699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10413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27F3DF1-068E-45BB-8782-C42D1BCD0F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7412"/>
            <a:ext cx="12192000" cy="54905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Nitrogen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43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A27254-9F1F-4DBE-B0F0-A1744FA5C17A}"/>
              </a:ext>
            </a:extLst>
          </p:cNvPr>
          <p:cNvSpPr txBox="1"/>
          <p:nvPr/>
        </p:nvSpPr>
        <p:spPr>
          <a:xfrm>
            <a:off x="6096001" y="150743"/>
            <a:ext cx="6096000" cy="129266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Open Water is a big lift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2035 increases effort substantially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Including WWTP increases necessary reductions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Watershed loads first are a little lower for N</a:t>
            </a:r>
          </a:p>
        </p:txBody>
      </p:sp>
      <p:sp>
        <p:nvSpPr>
          <p:cNvPr id="4" name="Arrow: Curved Left 3">
            <a:extLst>
              <a:ext uri="{FF2B5EF4-FFF2-40B4-BE49-F238E27FC236}">
                <a16:creationId xmlns:a16="http://schemas.microsoft.com/office/drawing/2014/main" id="{68FA8394-05EC-49B4-951F-1CA81F37C7B5}"/>
              </a:ext>
            </a:extLst>
          </p:cNvPr>
          <p:cNvSpPr/>
          <p:nvPr/>
        </p:nvSpPr>
        <p:spPr>
          <a:xfrm rot="16200000">
            <a:off x="1626918" y="5407460"/>
            <a:ext cx="225631" cy="39188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Arrow: Curved Left 6">
            <a:extLst>
              <a:ext uri="{FF2B5EF4-FFF2-40B4-BE49-F238E27FC236}">
                <a16:creationId xmlns:a16="http://schemas.microsoft.com/office/drawing/2014/main" id="{ACC79C71-16C2-4C0F-8DBE-7ACE95D693FF}"/>
              </a:ext>
            </a:extLst>
          </p:cNvPr>
          <p:cNvSpPr/>
          <p:nvPr/>
        </p:nvSpPr>
        <p:spPr>
          <a:xfrm rot="16200000">
            <a:off x="6802581" y="4029579"/>
            <a:ext cx="225631" cy="39188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Arrow: Curved Left 8">
            <a:extLst>
              <a:ext uri="{FF2B5EF4-FFF2-40B4-BE49-F238E27FC236}">
                <a16:creationId xmlns:a16="http://schemas.microsoft.com/office/drawing/2014/main" id="{6AE71241-2174-46D1-8E4B-D762ED904F34}"/>
              </a:ext>
            </a:extLst>
          </p:cNvPr>
          <p:cNvSpPr/>
          <p:nvPr/>
        </p:nvSpPr>
        <p:spPr>
          <a:xfrm rot="16200000">
            <a:off x="7574478" y="3897200"/>
            <a:ext cx="225631" cy="39188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Arrow: Curved Left 9">
            <a:extLst>
              <a:ext uri="{FF2B5EF4-FFF2-40B4-BE49-F238E27FC236}">
                <a16:creationId xmlns:a16="http://schemas.microsoft.com/office/drawing/2014/main" id="{D9BBFAF5-9025-4B20-A0F1-2ED9E33ACD42}"/>
              </a:ext>
            </a:extLst>
          </p:cNvPr>
          <p:cNvSpPr/>
          <p:nvPr/>
        </p:nvSpPr>
        <p:spPr>
          <a:xfrm rot="16200000">
            <a:off x="2337459" y="5407459"/>
            <a:ext cx="225631" cy="39188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Arrow: Curved Left 10">
            <a:extLst>
              <a:ext uri="{FF2B5EF4-FFF2-40B4-BE49-F238E27FC236}">
                <a16:creationId xmlns:a16="http://schemas.microsoft.com/office/drawing/2014/main" id="{0FD6E9DC-25A9-428A-8C3E-E643DDB51E40}"/>
              </a:ext>
            </a:extLst>
          </p:cNvPr>
          <p:cNvSpPr/>
          <p:nvPr/>
        </p:nvSpPr>
        <p:spPr>
          <a:xfrm rot="16200000">
            <a:off x="3133106" y="4847343"/>
            <a:ext cx="225631" cy="39188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Arrow: Curved Left 11">
            <a:extLst>
              <a:ext uri="{FF2B5EF4-FFF2-40B4-BE49-F238E27FC236}">
                <a16:creationId xmlns:a16="http://schemas.microsoft.com/office/drawing/2014/main" id="{260007AB-6966-4CE1-85B5-45B95610D724}"/>
              </a:ext>
            </a:extLst>
          </p:cNvPr>
          <p:cNvSpPr/>
          <p:nvPr/>
        </p:nvSpPr>
        <p:spPr>
          <a:xfrm rot="16200000">
            <a:off x="5983185" y="4621712"/>
            <a:ext cx="225631" cy="39188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Curved Left 12">
            <a:extLst>
              <a:ext uri="{FF2B5EF4-FFF2-40B4-BE49-F238E27FC236}">
                <a16:creationId xmlns:a16="http://schemas.microsoft.com/office/drawing/2014/main" id="{19F47715-051D-43B8-A1A4-DF1223E27188}"/>
              </a:ext>
            </a:extLst>
          </p:cNvPr>
          <p:cNvSpPr/>
          <p:nvPr/>
        </p:nvSpPr>
        <p:spPr>
          <a:xfrm rot="16200000">
            <a:off x="9673442" y="2514458"/>
            <a:ext cx="225631" cy="39188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5027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41065A1-3533-4C4D-995A-8104D5A64A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7412"/>
            <a:ext cx="12192000" cy="54905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Phosphorus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44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F80241-D2BB-4551-A055-6FAC9F858043}"/>
              </a:ext>
            </a:extLst>
          </p:cNvPr>
          <p:cNvSpPr txBox="1"/>
          <p:nvPr/>
        </p:nvSpPr>
        <p:spPr>
          <a:xfrm>
            <a:off x="7055125" y="163651"/>
            <a:ext cx="5044110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Open Water is a big lift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2035 increases effort substantially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Including WWTP increases necessary reductions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Watershed loads first is a larger reduction for P</a:t>
            </a:r>
          </a:p>
        </p:txBody>
      </p:sp>
    </p:spTree>
    <p:extLst>
      <p:ext uri="{BB962C8B-B14F-4D97-AF65-F5344CB8AC3E}">
        <p14:creationId xmlns:p14="http://schemas.microsoft.com/office/powerpoint/2010/main" val="55252763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A040E7D-F085-43BC-B4F2-85475B2236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7412"/>
            <a:ext cx="12192000" cy="54905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Phosphorus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45</a:t>
            </a:fld>
            <a:endParaRPr lang="en-US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9F9F99EB-3397-431B-A9AC-3560A18531BF}"/>
              </a:ext>
            </a:extLst>
          </p:cNvPr>
          <p:cNvSpPr/>
          <p:nvPr/>
        </p:nvSpPr>
        <p:spPr>
          <a:xfrm>
            <a:off x="3906982" y="6460177"/>
            <a:ext cx="1496291" cy="365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3E1A3D-3D96-4528-BB54-02AB88F581CF}"/>
              </a:ext>
            </a:extLst>
          </p:cNvPr>
          <p:cNvCxnSpPr>
            <a:cxnSpLocks/>
          </p:cNvCxnSpPr>
          <p:nvPr/>
        </p:nvCxnSpPr>
        <p:spPr>
          <a:xfrm>
            <a:off x="4678878" y="5035138"/>
            <a:ext cx="0" cy="142503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898ABC4-85D2-4EDB-B4DF-2B2F57935AC8}"/>
              </a:ext>
            </a:extLst>
          </p:cNvPr>
          <p:cNvCxnSpPr>
            <a:cxnSpLocks/>
          </p:cNvCxnSpPr>
          <p:nvPr/>
        </p:nvCxnSpPr>
        <p:spPr>
          <a:xfrm>
            <a:off x="8370125" y="2778826"/>
            <a:ext cx="0" cy="368135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B90937BD-1DB3-4A5D-A164-D87E4316388B}"/>
              </a:ext>
            </a:extLst>
          </p:cNvPr>
          <p:cNvSpPr/>
          <p:nvPr/>
        </p:nvSpPr>
        <p:spPr>
          <a:xfrm>
            <a:off x="7479292" y="6452817"/>
            <a:ext cx="1496291" cy="365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D4B655-62AF-4BEA-9ECC-671DE78EEFAC}"/>
              </a:ext>
            </a:extLst>
          </p:cNvPr>
          <p:cNvSpPr txBox="1"/>
          <p:nvPr/>
        </p:nvSpPr>
        <p:spPr>
          <a:xfrm>
            <a:off x="7055125" y="163651"/>
            <a:ext cx="5044110" cy="129266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Open Water is a big lift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2035 increases effort substantially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Including WWTP increases necessary reductions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Watershed loads first is a larger reduction for P</a:t>
            </a:r>
          </a:p>
        </p:txBody>
      </p:sp>
    </p:spTree>
    <p:extLst>
      <p:ext uri="{BB962C8B-B14F-4D97-AF65-F5344CB8AC3E}">
        <p14:creationId xmlns:p14="http://schemas.microsoft.com/office/powerpoint/2010/main" val="204546457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23C5960A-8329-488F-B769-ED97221B6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7412"/>
            <a:ext cx="12192000" cy="54905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Phosphorus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46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EAEAC7-BF4C-4658-A7A9-4E8D52A7CFB0}"/>
              </a:ext>
            </a:extLst>
          </p:cNvPr>
          <p:cNvCxnSpPr>
            <a:cxnSpLocks/>
          </p:cNvCxnSpPr>
          <p:nvPr/>
        </p:nvCxnSpPr>
        <p:spPr>
          <a:xfrm>
            <a:off x="2850078" y="5035138"/>
            <a:ext cx="0" cy="142503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9DB0E0A-0FEE-4198-91A7-D0E433CF7714}"/>
              </a:ext>
            </a:extLst>
          </p:cNvPr>
          <p:cNvCxnSpPr>
            <a:cxnSpLocks/>
          </p:cNvCxnSpPr>
          <p:nvPr/>
        </p:nvCxnSpPr>
        <p:spPr>
          <a:xfrm>
            <a:off x="10222676" y="1911927"/>
            <a:ext cx="0" cy="443368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563B5B0-4A43-4E55-A477-640C096D8251}"/>
              </a:ext>
            </a:extLst>
          </p:cNvPr>
          <p:cNvCxnSpPr>
            <a:cxnSpLocks/>
          </p:cNvCxnSpPr>
          <p:nvPr/>
        </p:nvCxnSpPr>
        <p:spPr>
          <a:xfrm>
            <a:off x="6515595" y="3811979"/>
            <a:ext cx="0" cy="264819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7FDEFFA-42D9-4E00-985A-E3B427878E83}"/>
              </a:ext>
            </a:extLst>
          </p:cNvPr>
          <p:cNvSpPr txBox="1"/>
          <p:nvPr/>
        </p:nvSpPr>
        <p:spPr>
          <a:xfrm>
            <a:off x="1685506" y="627551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1664BA-6616-4B17-9A29-B74E25159DF8}"/>
              </a:ext>
            </a:extLst>
          </p:cNvPr>
          <p:cNvSpPr txBox="1"/>
          <p:nvPr/>
        </p:nvSpPr>
        <p:spPr>
          <a:xfrm>
            <a:off x="3244837" y="628648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2035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048BA7-B959-4185-B30F-5B1BF476E201}"/>
              </a:ext>
            </a:extLst>
          </p:cNvPr>
          <p:cNvSpPr txBox="1"/>
          <p:nvPr/>
        </p:nvSpPr>
        <p:spPr>
          <a:xfrm>
            <a:off x="5491938" y="628087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23286C-E205-421E-A25A-B5C99EF47AAD}"/>
              </a:ext>
            </a:extLst>
          </p:cNvPr>
          <p:cNvSpPr txBox="1"/>
          <p:nvPr/>
        </p:nvSpPr>
        <p:spPr>
          <a:xfrm>
            <a:off x="7051269" y="629185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2035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B8DC38-5AD5-4CFD-B7A2-278A90F9B008}"/>
              </a:ext>
            </a:extLst>
          </p:cNvPr>
          <p:cNvSpPr txBox="1"/>
          <p:nvPr/>
        </p:nvSpPr>
        <p:spPr>
          <a:xfrm>
            <a:off x="9156075" y="626453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E467F8-F46C-4DF9-820C-02662996766A}"/>
              </a:ext>
            </a:extLst>
          </p:cNvPr>
          <p:cNvSpPr txBox="1"/>
          <p:nvPr/>
        </p:nvSpPr>
        <p:spPr>
          <a:xfrm>
            <a:off x="10715406" y="627551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2035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4ABF49-F06E-4E0E-8A0B-E2C0B775CC6D}"/>
              </a:ext>
            </a:extLst>
          </p:cNvPr>
          <p:cNvSpPr txBox="1"/>
          <p:nvPr/>
        </p:nvSpPr>
        <p:spPr>
          <a:xfrm>
            <a:off x="7055125" y="163651"/>
            <a:ext cx="5044110" cy="129266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Open Water is a big lift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2035 increases effort substantially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Including WWTP increases necessary reductions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Watershed loads first is a larger reduction for P</a:t>
            </a:r>
          </a:p>
        </p:txBody>
      </p:sp>
    </p:spTree>
    <p:extLst>
      <p:ext uri="{BB962C8B-B14F-4D97-AF65-F5344CB8AC3E}">
        <p14:creationId xmlns:p14="http://schemas.microsoft.com/office/powerpoint/2010/main" val="37238391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B47BCB5D-AF47-4079-88B9-2EA309131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7412"/>
            <a:ext cx="12192000" cy="54905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Phosphorus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47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ADE1876-8E9C-4839-85B8-E3407F30D9A0}"/>
              </a:ext>
            </a:extLst>
          </p:cNvPr>
          <p:cNvCxnSpPr>
            <a:cxnSpLocks/>
          </p:cNvCxnSpPr>
          <p:nvPr/>
        </p:nvCxnSpPr>
        <p:spPr>
          <a:xfrm>
            <a:off x="2078182" y="5023263"/>
            <a:ext cx="0" cy="142503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F3F4130-B5C5-455E-94B6-6804635028AC}"/>
              </a:ext>
            </a:extLst>
          </p:cNvPr>
          <p:cNvCxnSpPr>
            <a:cxnSpLocks/>
          </p:cNvCxnSpPr>
          <p:nvPr/>
        </p:nvCxnSpPr>
        <p:spPr>
          <a:xfrm>
            <a:off x="9450780" y="1900052"/>
            <a:ext cx="0" cy="443368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6112501-34A6-4F49-8E24-EFAF52FD2F91}"/>
              </a:ext>
            </a:extLst>
          </p:cNvPr>
          <p:cNvCxnSpPr>
            <a:cxnSpLocks/>
          </p:cNvCxnSpPr>
          <p:nvPr/>
        </p:nvCxnSpPr>
        <p:spPr>
          <a:xfrm>
            <a:off x="5743699" y="3800104"/>
            <a:ext cx="0" cy="264819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088A8FA-7CD1-411F-A14E-C6CA58B49C1C}"/>
              </a:ext>
            </a:extLst>
          </p:cNvPr>
          <p:cNvCxnSpPr>
            <a:cxnSpLocks/>
          </p:cNvCxnSpPr>
          <p:nvPr/>
        </p:nvCxnSpPr>
        <p:spPr>
          <a:xfrm>
            <a:off x="3621974" y="4908698"/>
            <a:ext cx="0" cy="142503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6A5EA14-0F74-4725-8F1E-37615D6168D0}"/>
              </a:ext>
            </a:extLst>
          </p:cNvPr>
          <p:cNvCxnSpPr>
            <a:cxnSpLocks/>
          </p:cNvCxnSpPr>
          <p:nvPr/>
        </p:nvCxnSpPr>
        <p:spPr>
          <a:xfrm>
            <a:off x="10982696" y="1904240"/>
            <a:ext cx="0" cy="443368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2E1823C-4C37-443E-B3E3-F7380FF3FEB5}"/>
              </a:ext>
            </a:extLst>
          </p:cNvPr>
          <p:cNvCxnSpPr>
            <a:cxnSpLocks/>
          </p:cNvCxnSpPr>
          <p:nvPr/>
        </p:nvCxnSpPr>
        <p:spPr>
          <a:xfrm>
            <a:off x="7287491" y="3685539"/>
            <a:ext cx="0" cy="264819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A0CDCF71-8B02-45B6-8961-4EDD2FBEC15E}"/>
              </a:ext>
            </a:extLst>
          </p:cNvPr>
          <p:cNvSpPr/>
          <p:nvPr/>
        </p:nvSpPr>
        <p:spPr>
          <a:xfrm>
            <a:off x="1727860" y="6298801"/>
            <a:ext cx="617517" cy="18699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F711AA7E-04F9-4CFE-A745-A5AB8A55D624}"/>
              </a:ext>
            </a:extLst>
          </p:cNvPr>
          <p:cNvSpPr/>
          <p:nvPr/>
        </p:nvSpPr>
        <p:spPr>
          <a:xfrm>
            <a:off x="3290949" y="6309457"/>
            <a:ext cx="617517" cy="18699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0488892F-FF20-42E3-A42D-672C9B8E9D06}"/>
              </a:ext>
            </a:extLst>
          </p:cNvPr>
          <p:cNvSpPr/>
          <p:nvPr/>
        </p:nvSpPr>
        <p:spPr>
          <a:xfrm>
            <a:off x="5434940" y="6298801"/>
            <a:ext cx="617517" cy="18699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C818AF09-1563-4961-82E9-2DF01F43A9DB}"/>
              </a:ext>
            </a:extLst>
          </p:cNvPr>
          <p:cNvSpPr/>
          <p:nvPr/>
        </p:nvSpPr>
        <p:spPr>
          <a:xfrm>
            <a:off x="6978732" y="6309457"/>
            <a:ext cx="617517" cy="18699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A7F2A900-E4B3-4AE2-BFD5-F5E034BC2583}"/>
              </a:ext>
            </a:extLst>
          </p:cNvPr>
          <p:cNvSpPr/>
          <p:nvPr/>
        </p:nvSpPr>
        <p:spPr>
          <a:xfrm>
            <a:off x="9124206" y="6298801"/>
            <a:ext cx="617517" cy="18699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BFEE0395-2ED3-4BE0-BE51-2E94A70C9C2E}"/>
              </a:ext>
            </a:extLst>
          </p:cNvPr>
          <p:cNvSpPr/>
          <p:nvPr/>
        </p:nvSpPr>
        <p:spPr>
          <a:xfrm>
            <a:off x="10736283" y="6298801"/>
            <a:ext cx="617517" cy="18699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8462C15-ADD1-4CDF-8A25-036D2B1F078A}"/>
              </a:ext>
            </a:extLst>
          </p:cNvPr>
          <p:cNvSpPr txBox="1"/>
          <p:nvPr/>
        </p:nvSpPr>
        <p:spPr>
          <a:xfrm>
            <a:off x="5522027" y="163651"/>
            <a:ext cx="6577208" cy="129266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Open Water is a big lift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2035 increases effort substantially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Including WWTP increases necessary reductions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Watershed loads first is a larger reduction for P</a:t>
            </a:r>
          </a:p>
        </p:txBody>
      </p:sp>
    </p:spTree>
    <p:extLst>
      <p:ext uri="{BB962C8B-B14F-4D97-AF65-F5344CB8AC3E}">
        <p14:creationId xmlns:p14="http://schemas.microsoft.com/office/powerpoint/2010/main" val="286798246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1DC6306-1D7D-47D6-9BDA-F3A922447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7412"/>
            <a:ext cx="12192000" cy="54905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Phosphorus Total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48</a:t>
            </a:fld>
            <a:endParaRPr lang="en-US"/>
          </a:p>
        </p:txBody>
      </p:sp>
      <p:sp>
        <p:nvSpPr>
          <p:cNvPr id="4" name="Arrow: Curved Left 3">
            <a:extLst>
              <a:ext uri="{FF2B5EF4-FFF2-40B4-BE49-F238E27FC236}">
                <a16:creationId xmlns:a16="http://schemas.microsoft.com/office/drawing/2014/main" id="{68FA8394-05EC-49B4-951F-1CA81F37C7B5}"/>
              </a:ext>
            </a:extLst>
          </p:cNvPr>
          <p:cNvSpPr/>
          <p:nvPr/>
        </p:nvSpPr>
        <p:spPr>
          <a:xfrm rot="16200000">
            <a:off x="1686296" y="5181827"/>
            <a:ext cx="225631" cy="39188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Arrow: Curved Left 6">
            <a:extLst>
              <a:ext uri="{FF2B5EF4-FFF2-40B4-BE49-F238E27FC236}">
                <a16:creationId xmlns:a16="http://schemas.microsoft.com/office/drawing/2014/main" id="{ACC79C71-16C2-4C0F-8DBE-7ACE95D693FF}"/>
              </a:ext>
            </a:extLst>
          </p:cNvPr>
          <p:cNvSpPr/>
          <p:nvPr/>
        </p:nvSpPr>
        <p:spPr>
          <a:xfrm rot="16200000">
            <a:off x="6838208" y="3579638"/>
            <a:ext cx="225631" cy="39188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Arrow: Curved Left 8">
            <a:extLst>
              <a:ext uri="{FF2B5EF4-FFF2-40B4-BE49-F238E27FC236}">
                <a16:creationId xmlns:a16="http://schemas.microsoft.com/office/drawing/2014/main" id="{6AE71241-2174-46D1-8E4B-D762ED904F34}"/>
              </a:ext>
            </a:extLst>
          </p:cNvPr>
          <p:cNvSpPr/>
          <p:nvPr/>
        </p:nvSpPr>
        <p:spPr>
          <a:xfrm rot="16200000">
            <a:off x="7586355" y="3463100"/>
            <a:ext cx="225631" cy="39188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Arrow: Curved Left 9">
            <a:extLst>
              <a:ext uri="{FF2B5EF4-FFF2-40B4-BE49-F238E27FC236}">
                <a16:creationId xmlns:a16="http://schemas.microsoft.com/office/drawing/2014/main" id="{D9BBFAF5-9025-4B20-A0F1-2ED9E33ACD42}"/>
              </a:ext>
            </a:extLst>
          </p:cNvPr>
          <p:cNvSpPr/>
          <p:nvPr/>
        </p:nvSpPr>
        <p:spPr>
          <a:xfrm rot="16200000">
            <a:off x="2420587" y="5118725"/>
            <a:ext cx="225631" cy="39188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Arrow: Curved Left 11">
            <a:extLst>
              <a:ext uri="{FF2B5EF4-FFF2-40B4-BE49-F238E27FC236}">
                <a16:creationId xmlns:a16="http://schemas.microsoft.com/office/drawing/2014/main" id="{260007AB-6966-4CE1-85B5-45B95610D724}"/>
              </a:ext>
            </a:extLst>
          </p:cNvPr>
          <p:cNvSpPr/>
          <p:nvPr/>
        </p:nvSpPr>
        <p:spPr>
          <a:xfrm rot="16200000">
            <a:off x="6066313" y="4526710"/>
            <a:ext cx="225631" cy="39188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Curved Left 12">
            <a:extLst>
              <a:ext uri="{FF2B5EF4-FFF2-40B4-BE49-F238E27FC236}">
                <a16:creationId xmlns:a16="http://schemas.microsoft.com/office/drawing/2014/main" id="{19F47715-051D-43B8-A1A4-DF1223E27188}"/>
              </a:ext>
            </a:extLst>
          </p:cNvPr>
          <p:cNvSpPr/>
          <p:nvPr/>
        </p:nvSpPr>
        <p:spPr>
          <a:xfrm rot="16200000">
            <a:off x="9673442" y="2953845"/>
            <a:ext cx="225631" cy="39188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0BB4DF-AE54-48E6-A78A-BCE7617E3AAA}"/>
              </a:ext>
            </a:extLst>
          </p:cNvPr>
          <p:cNvSpPr txBox="1"/>
          <p:nvPr/>
        </p:nvSpPr>
        <p:spPr>
          <a:xfrm>
            <a:off x="5355771" y="163651"/>
            <a:ext cx="6743464" cy="129266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Open Water is a big lift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2035 increases effort substantially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Including WWTP increases necessary reductions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Watershed loads first is a larger reduction for P</a:t>
            </a:r>
          </a:p>
        </p:txBody>
      </p:sp>
    </p:spTree>
    <p:extLst>
      <p:ext uri="{BB962C8B-B14F-4D97-AF65-F5344CB8AC3E}">
        <p14:creationId xmlns:p14="http://schemas.microsoft.com/office/powerpoint/2010/main" val="354786874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A28BBA8-D875-4153-9F87-242BD7BB1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3980"/>
            <a:ext cx="12192000" cy="54940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Nitrogen DWDC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49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A27254-9F1F-4DBE-B0F0-A1744FA5C17A}"/>
              </a:ext>
            </a:extLst>
          </p:cNvPr>
          <p:cNvSpPr txBox="1"/>
          <p:nvPr/>
        </p:nvSpPr>
        <p:spPr>
          <a:xfrm>
            <a:off x="6493565" y="149626"/>
            <a:ext cx="5570883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Watershed loads first vs allocation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Most jurisdictions have big changes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Including WWTP increases DC, MD, VA effort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2035 increases effort substantially for everyone</a:t>
            </a:r>
          </a:p>
        </p:txBody>
      </p:sp>
    </p:spTree>
    <p:extLst>
      <p:ext uri="{BB962C8B-B14F-4D97-AF65-F5344CB8AC3E}">
        <p14:creationId xmlns:p14="http://schemas.microsoft.com/office/powerpoint/2010/main" val="209181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070996" y="915112"/>
            <a:ext cx="7886700" cy="69476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latin typeface="+mn-lt"/>
              </a:rPr>
              <a:t>More Impact, Do More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CAFB5-CB03-4FBB-8EE1-98357E10352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61199" y="2282522"/>
            <a:ext cx="1389491" cy="1610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Rectangle 10"/>
          <p:cNvSpPr/>
          <p:nvPr/>
        </p:nvSpPr>
        <p:spPr>
          <a:xfrm>
            <a:off x="6493172" y="2272980"/>
            <a:ext cx="1800491" cy="1610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7963" r="8094" b="9630"/>
          <a:stretch/>
        </p:blipFill>
        <p:spPr>
          <a:xfrm>
            <a:off x="945287" y="2311134"/>
            <a:ext cx="3921544" cy="454686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898964" y="2299787"/>
            <a:ext cx="1389491" cy="2460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5" name="TextBox 14"/>
          <p:cNvSpPr txBox="1"/>
          <p:nvPr/>
        </p:nvSpPr>
        <p:spPr>
          <a:xfrm>
            <a:off x="2515077" y="1609873"/>
            <a:ext cx="265431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/>
              <a:t>Nitrogen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r="7136" b="10000"/>
          <a:stretch/>
        </p:blipFill>
        <p:spPr>
          <a:xfrm>
            <a:off x="6495492" y="1969160"/>
            <a:ext cx="3797543" cy="475917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918162" y="1517744"/>
            <a:ext cx="31329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/>
              <a:t>Phase 6 Phosphorus</a:t>
            </a:r>
          </a:p>
        </p:txBody>
      </p:sp>
      <p:sp>
        <p:nvSpPr>
          <p:cNvPr id="5" name="Rectangle 4"/>
          <p:cNvSpPr/>
          <p:nvPr/>
        </p:nvSpPr>
        <p:spPr>
          <a:xfrm>
            <a:off x="1596400" y="9416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 dirty="0"/>
              <a:t>Dissolved Oxygen effect per pound of nutrient released in the watershed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F4C993-A832-4B0B-88B3-6FC521F78B70}"/>
              </a:ext>
            </a:extLst>
          </p:cNvPr>
          <p:cNvSpPr txBox="1"/>
          <p:nvPr/>
        </p:nvSpPr>
        <p:spPr>
          <a:xfrm>
            <a:off x="245726" y="6102630"/>
            <a:ext cx="178286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Building Block #2</a:t>
            </a:r>
          </a:p>
        </p:txBody>
      </p:sp>
    </p:spTree>
    <p:extLst>
      <p:ext uri="{BB962C8B-B14F-4D97-AF65-F5344CB8AC3E}">
        <p14:creationId xmlns:p14="http://schemas.microsoft.com/office/powerpoint/2010/main" val="295056947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D9D7F79-FBCA-4E22-A148-EF30BA8FB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3980"/>
            <a:ext cx="12192000" cy="54940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30CC2A-B2E1-4C64-BC48-FF8381B99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Phosphorus DWDC Reductions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C76E49-709A-4DBF-805B-D28375E6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50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A27254-9F1F-4DBE-B0F0-A1744FA5C17A}"/>
              </a:ext>
            </a:extLst>
          </p:cNvPr>
          <p:cNvSpPr txBox="1"/>
          <p:nvPr/>
        </p:nvSpPr>
        <p:spPr>
          <a:xfrm>
            <a:off x="7089913" y="149626"/>
            <a:ext cx="4974535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Watershed loads first vs allocation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Most jurisdictions have big changes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Including WWTP increases DC, MD, VA effort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2035 increases effort substantially for everyone</a:t>
            </a:r>
          </a:p>
        </p:txBody>
      </p:sp>
    </p:spTree>
    <p:extLst>
      <p:ext uri="{BB962C8B-B14F-4D97-AF65-F5344CB8AC3E}">
        <p14:creationId xmlns:p14="http://schemas.microsoft.com/office/powerpoint/2010/main" val="70127806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79B2A1-FFC7-49DF-96BA-DD5EB6C55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51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B77789-5B93-4C77-AA03-20DA4A60D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55302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113DA-9C48-4B1B-B2E6-D489D690A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– allocation options ready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5114FF-99E0-43C1-A204-C29DEA5C12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Include CB6 and CB7 Open Water?</a:t>
            </a:r>
          </a:p>
          <a:p>
            <a:r>
              <a:rPr lang="en-US" dirty="0"/>
              <a:t>Include responsibility for WWTP loads?</a:t>
            </a:r>
          </a:p>
          <a:p>
            <a:r>
              <a:rPr lang="en-US" dirty="0"/>
              <a:t>Reduce watershed loads first and allocate the rest?</a:t>
            </a:r>
          </a:p>
          <a:p>
            <a:r>
              <a:rPr lang="en-US" dirty="0"/>
              <a:t>2025 or 2035?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9B277E-81E6-4A5C-9C93-EDCAFE28E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2AC34-6154-42F3-BB42-61C3B4A5768D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156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7A7D-2254-4B41-A232-DD13D0DCBE55}" type="slidenum">
              <a:rPr lang="en-US" smtClean="0"/>
              <a:t>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09801" y="1244825"/>
            <a:ext cx="9406943" cy="48813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482051" y="4910722"/>
            <a:ext cx="5957349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/>
              <a:t>Increasing relationship between Relative Effectiveness and Effort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82181" y="6171684"/>
            <a:ext cx="21226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Effectiveness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1243807" y="4396607"/>
            <a:ext cx="10175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Effort</a:t>
            </a:r>
          </a:p>
        </p:txBody>
      </p:sp>
      <p:sp>
        <p:nvSpPr>
          <p:cNvPr id="6" name="Right Arrow 5"/>
          <p:cNvSpPr/>
          <p:nvPr/>
        </p:nvSpPr>
        <p:spPr>
          <a:xfrm>
            <a:off x="5204877" y="6302489"/>
            <a:ext cx="3681046" cy="2616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10800000">
            <a:off x="1543344" y="2003428"/>
            <a:ext cx="418513" cy="20960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20843483">
            <a:off x="3321287" y="3539568"/>
            <a:ext cx="6513341" cy="291851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B73C8A-B7A2-4C74-BD52-7FC81CC34A37}"/>
              </a:ext>
            </a:extLst>
          </p:cNvPr>
          <p:cNvSpPr txBox="1"/>
          <p:nvPr/>
        </p:nvSpPr>
        <p:spPr>
          <a:xfrm>
            <a:off x="812800" y="352908"/>
            <a:ext cx="110691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Guidelines for 2010 Allocation and 2017 Planning Targets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A85317-5AEB-417C-AFD1-B8FFA74F7A8E}"/>
              </a:ext>
            </a:extLst>
          </p:cNvPr>
          <p:cNvSpPr txBox="1"/>
          <p:nvPr/>
        </p:nvSpPr>
        <p:spPr>
          <a:xfrm>
            <a:off x="245726" y="6102630"/>
            <a:ext cx="178286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Building Block #2</a:t>
            </a:r>
          </a:p>
        </p:txBody>
      </p:sp>
    </p:spTree>
    <p:extLst>
      <p:ext uri="{BB962C8B-B14F-4D97-AF65-F5344CB8AC3E}">
        <p14:creationId xmlns:p14="http://schemas.microsoft.com/office/powerpoint/2010/main" val="3631295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31F41D-F125-4E6A-AC1B-CED142F95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A5061-0927-42A6-B885-71AF2DE1A6DF}" type="slidenum">
              <a:rPr lang="en-US" smtClean="0"/>
              <a:t>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023B47-2533-435F-9BEA-181B1A33DB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220" y="281940"/>
            <a:ext cx="8671560" cy="62941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9B1CF13-082F-4B2C-A5D2-1E8336285E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63" r="8094" b="9630"/>
          <a:stretch/>
        </p:blipFill>
        <p:spPr>
          <a:xfrm>
            <a:off x="10431780" y="5257800"/>
            <a:ext cx="1380127" cy="1600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8D8C6B-E078-4307-9312-81E5C964631D}"/>
              </a:ext>
            </a:extLst>
          </p:cNvPr>
          <p:cNvSpPr txBox="1"/>
          <p:nvPr/>
        </p:nvSpPr>
        <p:spPr>
          <a:xfrm>
            <a:off x="245726" y="6102630"/>
            <a:ext cx="178286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Building Block #2</a:t>
            </a:r>
          </a:p>
        </p:txBody>
      </p:sp>
    </p:spTree>
    <p:extLst>
      <p:ext uri="{BB962C8B-B14F-4D97-AF65-F5344CB8AC3E}">
        <p14:creationId xmlns:p14="http://schemas.microsoft.com/office/powerpoint/2010/main" val="2597773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A3E8B3-5067-4018-97AA-BE0AF9C67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A5061-0927-42A6-B885-71AF2DE1A6DF}" type="slidenum">
              <a:rPr lang="en-US" smtClean="0"/>
              <a:t>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C986DC-4668-4A2E-8CD5-4F1F1FEA3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220" y="281940"/>
            <a:ext cx="8671560" cy="6294120"/>
          </a:xfrm>
          <a:prstGeom prst="rect">
            <a:avLst/>
          </a:prstGeom>
        </p:spPr>
      </p:pic>
      <p:sp>
        <p:nvSpPr>
          <p:cNvPr id="4" name="Text Box 3">
            <a:extLst>
              <a:ext uri="{FF2B5EF4-FFF2-40B4-BE49-F238E27FC236}">
                <a16:creationId xmlns:a16="http://schemas.microsoft.com/office/drawing/2014/main" id="{B306B9C5-8411-42C1-AED1-AC33BEFBDD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6300" y="988217"/>
            <a:ext cx="996950" cy="3667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4.5 mg/l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09B39541-5C7D-438F-AE42-4A6072E272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2300" y="2566987"/>
            <a:ext cx="806450" cy="3667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8 mg/l</a:t>
            </a:r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id="{14CA780C-1957-4CB2-BC1C-2821449413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3700" y="1120139"/>
            <a:ext cx="2076450" cy="3667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Wastewater Loads</a:t>
            </a:r>
          </a:p>
        </p:txBody>
      </p:sp>
      <p:sp>
        <p:nvSpPr>
          <p:cNvPr id="7" name="Line 10">
            <a:extLst>
              <a:ext uri="{FF2B5EF4-FFF2-40B4-BE49-F238E27FC236}">
                <a16:creationId xmlns:a16="http://schemas.microsoft.com/office/drawing/2014/main" id="{1AEBC657-6EC0-4DFF-AD85-F6B0A87E0CF9}"/>
              </a:ext>
            </a:extLst>
          </p:cNvPr>
          <p:cNvSpPr>
            <a:spLocks noChangeShapeType="1"/>
          </p:cNvSpPr>
          <p:nvPr/>
        </p:nvSpPr>
        <p:spPr bwMode="auto">
          <a:xfrm>
            <a:off x="6291580" y="1234439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526CE1-7765-4DCF-9BF1-58EB15C59D0E}"/>
              </a:ext>
            </a:extLst>
          </p:cNvPr>
          <p:cNvSpPr txBox="1"/>
          <p:nvPr/>
        </p:nvSpPr>
        <p:spPr>
          <a:xfrm>
            <a:off x="245726" y="6102630"/>
            <a:ext cx="178286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Building Block #2</a:t>
            </a:r>
          </a:p>
        </p:txBody>
      </p:sp>
    </p:spTree>
    <p:extLst>
      <p:ext uri="{BB962C8B-B14F-4D97-AF65-F5344CB8AC3E}">
        <p14:creationId xmlns:p14="http://schemas.microsoft.com/office/powerpoint/2010/main" val="2898431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A627CD8-05EB-4309-BCE1-ABAE62EFD5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10" y="278130"/>
            <a:ext cx="8679180" cy="630174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C066A5-8307-4C17-8D0E-28B8E8EAE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5EA2-015A-4D8A-B7A2-22DDDC8E5817}" type="slidenum">
              <a:rPr lang="en-US" smtClean="0"/>
              <a:t>9</a:t>
            </a:fld>
            <a:endParaRPr lang="en-US"/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id="{BB02639E-1408-4D19-B03B-BED125CDE2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27240" y="2824817"/>
            <a:ext cx="1873250" cy="3667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20 percent slope</a:t>
            </a:r>
          </a:p>
        </p:txBody>
      </p:sp>
      <p:sp>
        <p:nvSpPr>
          <p:cNvPr id="10" name="Text Box 8">
            <a:extLst>
              <a:ext uri="{FF2B5EF4-FFF2-40B4-BE49-F238E27FC236}">
                <a16:creationId xmlns:a16="http://schemas.microsoft.com/office/drawing/2014/main" id="{12BA09DB-B6B6-4067-8B2C-4466B2D4A9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27240" y="1843087"/>
            <a:ext cx="2414270" cy="3667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Non-WW loads</a:t>
            </a:r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C2871C5F-F653-428B-8141-BDDA02D05AA2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0" y="2224087"/>
            <a:ext cx="228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Text Box 5">
            <a:extLst>
              <a:ext uri="{FF2B5EF4-FFF2-40B4-BE49-F238E27FC236}">
                <a16:creationId xmlns:a16="http://schemas.microsoft.com/office/drawing/2014/main" id="{1EE4072A-EDD3-4C81-B2C2-C41E86D2F2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2755" y="5005288"/>
            <a:ext cx="3422219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+ adjustments to WV and NY loads</a:t>
            </a:r>
          </a:p>
        </p:txBody>
      </p:sp>
      <p:sp>
        <p:nvSpPr>
          <p:cNvPr id="14" name="Text Box 5">
            <a:extLst>
              <a:ext uri="{FF2B5EF4-FFF2-40B4-BE49-F238E27FC236}">
                <a16:creationId xmlns:a16="http://schemas.microsoft.com/office/drawing/2014/main" id="{C3BE0B63-F726-426D-8518-A062E19DD9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6590" y="3544411"/>
            <a:ext cx="2899410" cy="92333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Intercept wherever it needed to be for acceptable water quality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3907A2-3CF6-43AB-B327-1F603BE5C661}"/>
              </a:ext>
            </a:extLst>
          </p:cNvPr>
          <p:cNvSpPr txBox="1"/>
          <p:nvPr/>
        </p:nvSpPr>
        <p:spPr>
          <a:xfrm>
            <a:off x="245726" y="6102630"/>
            <a:ext cx="178286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Building Block #2</a:t>
            </a:r>
          </a:p>
        </p:txBody>
      </p:sp>
    </p:spTree>
    <p:extLst>
      <p:ext uri="{BB962C8B-B14F-4D97-AF65-F5344CB8AC3E}">
        <p14:creationId xmlns:p14="http://schemas.microsoft.com/office/powerpoint/2010/main" val="1652167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1748</TotalTime>
  <Words>1667</Words>
  <Application>Microsoft Office PowerPoint</Application>
  <PresentationFormat>Widescreen</PresentationFormat>
  <Paragraphs>392</Paragraphs>
  <Slides>52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6" baseType="lpstr">
      <vt:lpstr>Arial</vt:lpstr>
      <vt:lpstr>Calibri</vt:lpstr>
      <vt:lpstr>Calibri Light</vt:lpstr>
      <vt:lpstr>Office Theme</vt:lpstr>
      <vt:lpstr>Climate allocation methods</vt:lpstr>
      <vt:lpstr>Components of Climate Change – Effect on Tidal Dissolved Oxygen</vt:lpstr>
      <vt:lpstr>An Assessment of Dissolved Oxygen Criteria</vt:lpstr>
      <vt:lpstr>An Assessment of Dissolved Oxygen Criteria</vt:lpstr>
      <vt:lpstr>More Impact, Do More</vt:lpstr>
      <vt:lpstr>PowerPoint Presentation</vt:lpstr>
      <vt:lpstr>PowerPoint Presentation</vt:lpstr>
      <vt:lpstr>PowerPoint Presentation</vt:lpstr>
      <vt:lpstr>PowerPoint Presentation</vt:lpstr>
      <vt:lpstr>Putting the two building blocks together</vt:lpstr>
      <vt:lpstr>Putting the two building blocks together</vt:lpstr>
      <vt:lpstr>Putting the two building blocks together</vt:lpstr>
      <vt:lpstr>Climate Change Effect on Main Bay DWDC</vt:lpstr>
      <vt:lpstr>Climate Change Effect on Main Bay DWDC</vt:lpstr>
      <vt:lpstr>Climate Change Effect on Main Bay DWDC</vt:lpstr>
      <vt:lpstr>Climate Change Effect on Main Bay DWDC</vt:lpstr>
      <vt:lpstr>2035 DWDC lower load to meet CB4 DW</vt:lpstr>
      <vt:lpstr>Climate allocation options</vt:lpstr>
      <vt:lpstr>Climate allocation options</vt:lpstr>
      <vt:lpstr>PowerPoint Presentation</vt:lpstr>
      <vt:lpstr>PowerPoint Presentation</vt:lpstr>
      <vt:lpstr>WQGIT Climate Allocation Decisions</vt:lpstr>
      <vt:lpstr>WQGIT Climate Allocation Decisions</vt:lpstr>
      <vt:lpstr>PowerPoint Presentation</vt:lpstr>
      <vt:lpstr>PowerPoint Presentation</vt:lpstr>
      <vt:lpstr>WQGIT Climate Allocation Decisions</vt:lpstr>
      <vt:lpstr>Watershed Loads First</vt:lpstr>
      <vt:lpstr>WQGIT Climate Allocation Decisions</vt:lpstr>
      <vt:lpstr>Year Decision</vt:lpstr>
      <vt:lpstr>WQGIT Climate Allocation Decisions</vt:lpstr>
      <vt:lpstr>Open water is important!</vt:lpstr>
      <vt:lpstr>Open water is likely affected by climate change</vt:lpstr>
      <vt:lpstr>CB6 and CB7 are less sensitive to reductions</vt:lpstr>
      <vt:lpstr>Open Water violation rates in large CBSEGs</vt:lpstr>
      <vt:lpstr>Why are CB6 and CB7 acting so differently?</vt:lpstr>
      <vt:lpstr>CB6 boundary moved in 2004</vt:lpstr>
      <vt:lpstr>Are there violations above the pycnocline in CB6 and CB7?</vt:lpstr>
      <vt:lpstr>Open Water Thoughts</vt:lpstr>
      <vt:lpstr>Nitrogen Total Reductions</vt:lpstr>
      <vt:lpstr>Nitrogen Total Reductions</vt:lpstr>
      <vt:lpstr>Nitrogen Total Reductions</vt:lpstr>
      <vt:lpstr>Nitrogen Total Reductions</vt:lpstr>
      <vt:lpstr>Nitrogen Total Reductions</vt:lpstr>
      <vt:lpstr>Phosphorus Total Reductions</vt:lpstr>
      <vt:lpstr>Phosphorus Total Reductions</vt:lpstr>
      <vt:lpstr>Phosphorus Total Reductions</vt:lpstr>
      <vt:lpstr>Phosphorus Total Reductions</vt:lpstr>
      <vt:lpstr>Phosphorus Total Reductions</vt:lpstr>
      <vt:lpstr>Nitrogen DWDC Reductions</vt:lpstr>
      <vt:lpstr>Phosphorus DWDC Reductions</vt:lpstr>
      <vt:lpstr>PowerPoint Presentation</vt:lpstr>
      <vt:lpstr>Summary – allocation options ready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Climate allocation methods</dc:title>
  <dc:creator>Gary Shenk</dc:creator>
  <cp:lastModifiedBy>Swartwood, Hilary</cp:lastModifiedBy>
  <cp:revision>92</cp:revision>
  <dcterms:created xsi:type="dcterms:W3CDTF">2020-02-10T22:09:24Z</dcterms:created>
  <dcterms:modified xsi:type="dcterms:W3CDTF">2020-04-10T17:41:12Z</dcterms:modified>
</cp:coreProperties>
</file>